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4"/>
  </p:notesMasterIdLst>
  <p:sldIdLst>
    <p:sldId id="308" r:id="rId2"/>
    <p:sldId id="380" r:id="rId3"/>
    <p:sldId id="256" r:id="rId4"/>
    <p:sldId id="406" r:id="rId5"/>
    <p:sldId id="258" r:id="rId6"/>
    <p:sldId id="260" r:id="rId7"/>
    <p:sldId id="261" r:id="rId8"/>
    <p:sldId id="259" r:id="rId9"/>
    <p:sldId id="262" r:id="rId10"/>
    <p:sldId id="405" r:id="rId11"/>
    <p:sldId id="263" r:id="rId12"/>
    <p:sldId id="264" r:id="rId13"/>
    <p:sldId id="265" r:id="rId14"/>
    <p:sldId id="271" r:id="rId15"/>
    <p:sldId id="266" r:id="rId16"/>
    <p:sldId id="267" r:id="rId17"/>
    <p:sldId id="268" r:id="rId18"/>
    <p:sldId id="269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372" r:id="rId45"/>
    <p:sldId id="343" r:id="rId46"/>
    <p:sldId id="345" r:id="rId47"/>
    <p:sldId id="346" r:id="rId48"/>
    <p:sldId id="348" r:id="rId49"/>
    <p:sldId id="349" r:id="rId50"/>
    <p:sldId id="350" r:id="rId51"/>
    <p:sldId id="421" r:id="rId52"/>
    <p:sldId id="353" r:id="rId53"/>
    <p:sldId id="354" r:id="rId54"/>
    <p:sldId id="355" r:id="rId55"/>
    <p:sldId id="357" r:id="rId56"/>
    <p:sldId id="358" r:id="rId57"/>
    <p:sldId id="359" r:id="rId58"/>
    <p:sldId id="360" r:id="rId59"/>
    <p:sldId id="362" r:id="rId60"/>
    <p:sldId id="363" r:id="rId61"/>
    <p:sldId id="365" r:id="rId62"/>
    <p:sldId id="366" r:id="rId63"/>
    <p:sldId id="367" r:id="rId64"/>
    <p:sldId id="422" r:id="rId65"/>
    <p:sldId id="368" r:id="rId66"/>
    <p:sldId id="451" r:id="rId67"/>
    <p:sldId id="381" r:id="rId68"/>
    <p:sldId id="382" r:id="rId69"/>
    <p:sldId id="383" r:id="rId70"/>
    <p:sldId id="384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8" r:id="rId82"/>
    <p:sldId id="425" r:id="rId83"/>
    <p:sldId id="399" r:id="rId84"/>
    <p:sldId id="400" r:id="rId85"/>
    <p:sldId id="424" r:id="rId86"/>
    <p:sldId id="385" r:id="rId87"/>
    <p:sldId id="386" r:id="rId88"/>
    <p:sldId id="403" r:id="rId89"/>
    <p:sldId id="423" r:id="rId90"/>
    <p:sldId id="340" r:id="rId91"/>
    <p:sldId id="402" r:id="rId92"/>
    <p:sldId id="401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8" autoAdjust="0"/>
    <p:restoredTop sz="93240" autoAdjust="0"/>
  </p:normalViewPr>
  <p:slideViewPr>
    <p:cSldViewPr snapToGrid="0">
      <p:cViewPr varScale="1">
        <p:scale>
          <a:sx n="106" d="100"/>
          <a:sy n="106" d="100"/>
        </p:scale>
        <p:origin x="876" y="11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F72D0D6-F8E7-48B3-928A-7F6D53256796}" type="datetime1">
              <a:rPr lang="ko-KR" altLang="en-US"/>
              <a:pPr lvl="0">
                <a:defRPr/>
              </a:pPr>
              <a:t>2025-11-23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5E68F2B-51B5-4DA7-9442-E952BF82CEB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5E68F2B-51B5-4DA7-9442-E952BF82CEB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E68F2B-51B5-4DA7-9442-E952BF82CEB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E68F2B-51B5-4DA7-9442-E952BF82CEB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E68F2B-51B5-4DA7-9442-E952BF82CEB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5ACC-0335-697F-B898-0D3F9D3DE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738454-93D9-D3BB-2A15-206B76424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BF891-6022-BE07-4937-3563A7F3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95D8C-C433-90A3-CEC1-C28CF807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8582C-C989-863F-FF64-D8376BC9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86ECC-F01D-5915-88D1-1D73CBDE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50989-C62D-7AB9-3D9B-055D6BB64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61995-4FA5-3D47-C154-340BD4DBE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F276C-E250-6C7C-9EC8-0F0A876B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041DB-1021-FDDE-C15C-35F33C98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8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AA64CB-1E80-6125-2831-CCADE39B0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9195D0-F6D3-E1EB-DD94-2F5CCD46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9613E-26E3-6EA1-67F9-586DB4F6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7B93A-726B-D887-D4D0-4686A4D9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0E071-F240-5E91-24E4-70F616F0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0A420-504F-2074-E110-16C967C6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9A965-B2E9-AE30-C68B-DB461DF8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384CD-D74E-8AF1-C39C-25833422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ACE03-F906-B18D-980A-94D0C3B2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275FCC-6655-1339-EDE1-010BEBEB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0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315C6-A30A-E9F0-4B55-C10AEEBC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ADE61-199B-BB92-7097-2A20DB710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A1673-3757-CD84-D1D6-37FF57CA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88D44-6E2D-890F-E14E-4B2E4405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A8250-CE35-40BD-E172-B0764472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9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FE4FE-3C72-AB84-782B-02ED661F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2F9CE-27D0-893B-F2F3-697070311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CE6DAE-6D08-A831-41EF-BA0B78D7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722151-4DE0-AB2F-07F4-1F96CF7B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AB3CE-4806-AFC2-7BEC-8C87AE82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3F1052-5B82-2513-E06B-DDCD540A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4AFB-2774-9941-4EB6-A8D2D999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EE93B-600C-F390-A00C-712F195E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25F819-43BE-5D84-F00D-9A22156C2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66892A-553B-F262-DEFA-576A185B0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54C310-4E07-157A-F1B2-CE3FFA7C1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4AE750-C8EE-B35D-5A7B-2CD9E46E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33DF9E-829F-FFDD-E1A6-D525F92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AE06A-D92B-D056-B8D5-378A65A7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19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4218A-E324-EC67-2FC1-D8492FB8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09FE7F-4CB6-5955-EA65-33C81C34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DEA204-A5B6-BB15-F85D-22FD1AF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255E01-8F18-12A7-F64E-A096775C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8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C194AA-213F-8288-EBCB-E6288057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DF2688-0EE3-7C8F-A9B9-978E2C2F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30DD64-E3F6-69EE-1385-80DD7BF5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3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AB368-04A5-F93E-DD83-09288C30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3A397-A34F-768D-4A7C-BA441E63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BBA6BC-0B68-0FBA-40FD-E49EDEC35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996E11-0DB7-EBB7-6778-FBF7F3C8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A2E286-8A7F-2E43-9D38-7F2A8E1C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4D0441-592C-B399-9129-4A639E29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8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A8FA1-6522-AAC7-D59C-2D2C8044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BA1D4D-BB66-3D5D-D202-CDF112B66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7BD6B-F9DE-9B1A-8524-5CB659A9B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DD5D5-96D2-484E-6626-8FB2118B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70E7C2-7D5E-BE9C-2F53-25AC0B99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0A96C5-941E-3297-ED9A-B5B3C13C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9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EEEDAC-D4AD-478D-E0DD-15DD907F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181F9-2120-F975-805E-AB8640F67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E1F94-03D3-FA34-C3E4-EF75062B8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34CEB-2FFE-461B-87A0-B37283BE67DC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1F4A0-EC7E-7721-5C03-4E0263E75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B83A7-535C-4072-A3EA-4C720060B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7F9CC-EC22-41F6-93A4-7DE2065758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8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/>
          <p:nvPr/>
        </p:nvSpPr>
        <p:spPr>
          <a:xfrm>
            <a:off x="311909" y="6103082"/>
            <a:ext cx="9927465" cy="581562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sz="2500" b="1">
                <a:solidFill>
                  <a:schemeClr val="dk1"/>
                </a:solidFill>
                <a:latin typeface="맑은 고딕"/>
                <a:cs typeface="Pretendard SemiBold"/>
              </a:rPr>
              <a:t> 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  <a:cs typeface="Pretendard SemiBold"/>
              </a:rPr>
              <a:t>HARMAN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  <a:cs typeface="Pretendard SemiBold"/>
              </a:rPr>
              <a:t> 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  <a:cs typeface="Pretendard SemiBold"/>
              </a:rPr>
              <a:t>세미콘아카데미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  <a:cs typeface="Pretendard SemiBold"/>
              </a:rPr>
              <a:t> 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  <a:cs typeface="Pretendard SemiBold"/>
              </a:rPr>
              <a:t>시스템반도체 설계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  <a:cs typeface="Pretendard SemiBold"/>
              </a:rPr>
              <a:t> 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  <a:cs typeface="Pretendard SemiBold"/>
              </a:rPr>
              <a:t>검증 엔지니어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  <a:cs typeface="Pretendard SemiBold"/>
              </a:rPr>
              <a:t> 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  <a:cs typeface="Pretendard SemiBold"/>
              </a:rPr>
              <a:t>2기</a:t>
            </a:r>
          </a:p>
        </p:txBody>
      </p:sp>
      <p:sp>
        <p:nvSpPr>
          <p:cNvPr id="5" name="TextBox 26"/>
          <p:cNvSpPr txBox="1"/>
          <p:nvPr/>
        </p:nvSpPr>
        <p:spPr>
          <a:xfrm>
            <a:off x="395253" y="5284860"/>
            <a:ext cx="6771922" cy="62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2700" b="1">
                <a:solidFill>
                  <a:schemeClr val="dk1"/>
                </a:solidFill>
                <a:latin typeface="맑은 고딕"/>
                <a:cs typeface="Pretendard SemiBold"/>
              </a:rPr>
              <a:t>3</a:t>
            </a:r>
            <a:r>
              <a:rPr lang="ko-KR" altLang="en-US" sz="2700" b="1">
                <a:solidFill>
                  <a:schemeClr val="dk1"/>
                </a:solidFill>
                <a:latin typeface="맑은 고딕"/>
                <a:cs typeface="Pretendard SemiBold"/>
              </a:rPr>
              <a:t>조 박찬호 석경현</a:t>
            </a:r>
            <a:r>
              <a:rPr lang="en-US" altLang="ko-KR" sz="2700" b="1">
                <a:solidFill>
                  <a:schemeClr val="dk1"/>
                </a:solidFill>
                <a:latin typeface="맑은 고딕"/>
                <a:cs typeface="Pretendard SemiBold"/>
              </a:rPr>
              <a:t> </a:t>
            </a:r>
            <a:r>
              <a:rPr lang="ko-KR" altLang="en-US" sz="2700" b="1">
                <a:solidFill>
                  <a:schemeClr val="dk1"/>
                </a:solidFill>
                <a:latin typeface="맑은 고딕"/>
                <a:cs typeface="Pretendard SemiBold"/>
              </a:rPr>
              <a:t>박주원 신상혁</a:t>
            </a:r>
          </a:p>
        </p:txBody>
      </p:sp>
      <p:sp>
        <p:nvSpPr>
          <p:cNvPr id="6" name="TextBox 23"/>
          <p:cNvSpPr txBox="1"/>
          <p:nvPr/>
        </p:nvSpPr>
        <p:spPr>
          <a:xfrm>
            <a:off x="482468" y="1214142"/>
            <a:ext cx="11495219" cy="701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ko-KR" sz="6000" b="1" kern="100" spc="-80" dirty="0">
                <a:solidFill>
                  <a:schemeClr val="dk1"/>
                </a:solidFill>
                <a:latin typeface="맑은 고딕"/>
                <a:cs typeface="Pretendard SemiBold"/>
              </a:rPr>
              <a:t>TEAM PROJECT 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ko-KR" sz="6000" b="1" kern="100" spc="-80" dirty="0">
                <a:solidFill>
                  <a:schemeClr val="dk1"/>
                </a:solidFill>
                <a:latin typeface="맑은 고딕"/>
                <a:cs typeface="Pretendard SemiBold"/>
              </a:rPr>
              <a:t>PRESENTATION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ko-KR" sz="4000" b="1" kern="100" spc="-80" dirty="0">
                <a:solidFill>
                  <a:srgbClr val="0000FF"/>
                </a:solidFill>
                <a:latin typeface="맑은 고딕"/>
                <a:cs typeface="Pretendard SemiBold"/>
              </a:rPr>
              <a:t>SR04 + DHT11 + UART + </a:t>
            </a:r>
            <a:r>
              <a:rPr lang="en-US" altLang="ko-KR" sz="4000" b="1" kern="100" spc="-80" dirty="0" smtClean="0">
                <a:solidFill>
                  <a:srgbClr val="0000FF"/>
                </a:solidFill>
                <a:latin typeface="맑은 고딕"/>
                <a:cs typeface="Pretendard SemiBold"/>
              </a:rPr>
              <a:t>WATCH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ko-KR" altLang="en-US" sz="4000" b="1" kern="100" spc="-80" dirty="0" smtClean="0">
                <a:solidFill>
                  <a:srgbClr val="0000FF"/>
                </a:solidFill>
                <a:latin typeface="맑은 고딕"/>
                <a:cs typeface="Pretendard SemiBold"/>
              </a:rPr>
              <a:t>검증을 통한 </a:t>
            </a:r>
            <a:r>
              <a:rPr lang="ko-KR" altLang="en-US" sz="4000" b="1" kern="100" spc="-80" dirty="0" err="1" smtClean="0">
                <a:solidFill>
                  <a:srgbClr val="0000FF"/>
                </a:solidFill>
                <a:latin typeface="맑은 고딕"/>
                <a:cs typeface="Pretendard SemiBold"/>
              </a:rPr>
              <a:t>트러블슈팅</a:t>
            </a:r>
            <a:r>
              <a:rPr lang="ko-KR" altLang="en-US" sz="4000" b="1" kern="100" spc="-80" dirty="0" smtClean="0">
                <a:solidFill>
                  <a:srgbClr val="0000FF"/>
                </a:solidFill>
                <a:latin typeface="맑은 고딕"/>
                <a:cs typeface="Pretendard SemiBold"/>
              </a:rPr>
              <a:t> </a:t>
            </a:r>
            <a:endParaRPr lang="en-US" altLang="ko-KR" sz="4000" b="1" kern="100" spc="-80" dirty="0">
              <a:solidFill>
                <a:srgbClr val="0000FF"/>
              </a:solidFill>
              <a:latin typeface="맑은 고딕"/>
              <a:cs typeface="Pretendard SemiBold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ko-KR" sz="5000" b="1" kern="100" spc="-80" dirty="0">
                <a:solidFill>
                  <a:srgbClr val="0000FF"/>
                </a:solidFill>
                <a:latin typeface="맑은 고딕"/>
                <a:cs typeface="Pretendard SemiBold"/>
              </a:rPr>
              <a:t>	</a:t>
            </a:r>
          </a:p>
          <a:p>
            <a:pPr lvl="0" algn="l">
              <a:lnSpc>
                <a:spcPct val="130000"/>
              </a:lnSpc>
              <a:defRPr/>
            </a:pPr>
            <a:endParaRPr lang="en-US" altLang="ko-KR" sz="4800" b="1" kern="100" spc="-80" dirty="0">
              <a:solidFill>
                <a:schemeClr val="dk1"/>
              </a:solidFill>
              <a:latin typeface="맑은 고딕"/>
              <a:cs typeface="Pretendard SemiBold"/>
            </a:endParaRPr>
          </a:p>
          <a:p>
            <a:pPr lvl="0" algn="l">
              <a:lnSpc>
                <a:spcPct val="130000"/>
              </a:lnSpc>
              <a:defRPr/>
            </a:pPr>
            <a:endParaRPr lang="ko-KR" altLang="en-US" sz="4800" b="1" kern="100" spc="-80" dirty="0">
              <a:solidFill>
                <a:schemeClr val="dk1"/>
              </a:solidFill>
              <a:latin typeface="맑은 고딕"/>
              <a:cs typeface="Pretendard SemiBold"/>
            </a:endParaRPr>
          </a:p>
        </p:txBody>
      </p:sp>
      <p:cxnSp>
        <p:nvCxnSpPr>
          <p:cNvPr id="7" name="직선 연결선 28"/>
          <p:cNvCxnSpPr/>
          <p:nvPr/>
        </p:nvCxnSpPr>
        <p:spPr>
          <a:xfrm>
            <a:off x="464343" y="1020997"/>
            <a:ext cx="592154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9"/>
          <p:cNvSpPr txBox="1"/>
          <p:nvPr/>
        </p:nvSpPr>
        <p:spPr>
          <a:xfrm>
            <a:off x="1101208" y="360193"/>
            <a:ext cx="2977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dk1"/>
                </a:solidFill>
                <a:latin typeface="맑은 고딕"/>
                <a:cs typeface="Pretendard SemiBold"/>
              </a:rPr>
              <a:t>2025</a:t>
            </a:r>
            <a:r>
              <a:rPr lang="ko-KR" altLang="en-US" sz="2800" b="1">
                <a:solidFill>
                  <a:schemeClr val="dk1"/>
                </a:solidFill>
                <a:latin typeface="맑은 고딕"/>
                <a:cs typeface="Pretendard SemiBold"/>
              </a:rPr>
              <a:t>년 </a:t>
            </a:r>
            <a:r>
              <a:rPr lang="en-US" altLang="ko-KR" sz="2800" b="1">
                <a:solidFill>
                  <a:schemeClr val="dk1"/>
                </a:solidFill>
                <a:latin typeface="맑은 고딕"/>
                <a:cs typeface="Pretendard SemiBold"/>
              </a:rPr>
              <a:t>7</a:t>
            </a:r>
            <a:r>
              <a:rPr lang="ko-KR" altLang="en-US" sz="2800" b="1">
                <a:solidFill>
                  <a:schemeClr val="dk1"/>
                </a:solidFill>
                <a:latin typeface="맑은 고딕"/>
                <a:cs typeface="Pretendard SemiBold"/>
              </a:rPr>
              <a:t>월 </a:t>
            </a:r>
            <a:r>
              <a:rPr lang="en-US" altLang="ko-KR" sz="2800" b="1">
                <a:solidFill>
                  <a:schemeClr val="dk1"/>
                </a:solidFill>
                <a:latin typeface="맑은 고딕"/>
                <a:cs typeface="Pretendard SemiBold"/>
              </a:rPr>
              <a:t>29</a:t>
            </a:r>
            <a:r>
              <a:rPr lang="ko-KR" altLang="en-US" sz="2800" b="1">
                <a:solidFill>
                  <a:schemeClr val="dk1"/>
                </a:solidFill>
                <a:latin typeface="맑은 고딕"/>
                <a:cs typeface="Pretendard SemiBold"/>
              </a:rPr>
              <a:t>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1540" y="129377"/>
            <a:ext cx="5681600" cy="66244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SR04 ASM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BEB2-071F-A5EE-FB9C-440CD130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Noise filtering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3909A-6C79-67D7-C4D2-3581ACE4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54" y="4074058"/>
            <a:ext cx="10515600" cy="2311133"/>
          </a:xfrm>
        </p:spPr>
        <p:txBody>
          <a:bodyPr/>
          <a:lstStyle/>
          <a:p>
            <a:r>
              <a:rPr lang="ko-KR" altLang="en-US"/>
              <a:t>장점</a:t>
            </a:r>
            <a:endParaRPr lang="en-US" altLang="ko-KR"/>
          </a:p>
          <a:p>
            <a:pPr lvl="1"/>
            <a:r>
              <a:rPr lang="ko-KR" altLang="en-US"/>
              <a:t>노이즈 필터링</a:t>
            </a:r>
            <a:endParaRPr lang="en-US" altLang="ko-KR" dirty="0"/>
          </a:p>
          <a:p>
            <a:pPr lvl="1"/>
            <a:r>
              <a:rPr lang="ko-KR" altLang="en-US"/>
              <a:t>신호 안정화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응답 지연 발생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58157"/>
            <a:ext cx="4001632" cy="18583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41" y="1787739"/>
            <a:ext cx="7960659" cy="22863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32" y="4266008"/>
            <a:ext cx="8190367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Simulation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235" y="1565649"/>
            <a:ext cx="10515600" cy="4351338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IDLE</a:t>
            </a:r>
            <a:r>
              <a:rPr lang="ko-KR" altLang="en-US"/>
              <a:t> －＞ </a:t>
            </a:r>
            <a:r>
              <a:rPr lang="en-US" altLang="ko-KR"/>
              <a:t>START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START</a:t>
            </a:r>
            <a:r>
              <a:rPr lang="ko-KR" altLang="en-US"/>
              <a:t> －＞ </a:t>
            </a:r>
            <a:r>
              <a:rPr lang="en-US" altLang="ko-KR"/>
              <a:t>WAIT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2044787"/>
            <a:ext cx="7237758" cy="20072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04993" y="0"/>
            <a:ext cx="2267266" cy="37468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20474" y="2891212"/>
            <a:ext cx="1695687" cy="383911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85224" y="3843733"/>
            <a:ext cx="19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IDLE</a:t>
            </a:r>
            <a:r>
              <a:rPr lang="ko-KR" altLang="en-US"/>
              <a:t> －＞ </a:t>
            </a:r>
            <a:r>
              <a:rPr lang="en-US" altLang="ko-KR"/>
              <a:t>START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68941" y="2349427"/>
            <a:ext cx="1998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START</a:t>
            </a:r>
            <a:r>
              <a:rPr lang="ko-KR" altLang="en-US"/>
              <a:t> －＞ </a:t>
            </a:r>
            <a:r>
              <a:rPr lang="en-US" altLang="ko-KR"/>
              <a:t>WAIT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235" y="4676847"/>
            <a:ext cx="7417989" cy="2053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Simulation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38200" y="2314959"/>
            <a:ext cx="6221963" cy="1494108"/>
          </a:xfrm>
          <a:prstGeom prst="rect">
            <a:avLst/>
          </a:prstGeom>
        </p:spPr>
      </p:pic>
      <p:sp>
        <p:nvSpPr>
          <p:cNvPr id="5" name="내용 개체 틀 2"/>
          <p:cNvSpPr txBox="1"/>
          <p:nvPr/>
        </p:nvSpPr>
        <p:spPr>
          <a:xfrm>
            <a:off x="838200" y="1864229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/>
              <a:t>WAIT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＞ </a:t>
            </a:r>
            <a:r>
              <a:rPr lang="en-US" altLang="ko-KR"/>
              <a:t>DET</a:t>
            </a:r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DET</a:t>
            </a:r>
            <a:r>
              <a:rPr lang="ko-KR" altLang="en-US"/>
              <a:t> －＞ </a:t>
            </a:r>
            <a:r>
              <a:rPr lang="en-US" altLang="ko-KR"/>
              <a:t>CAL -&gt; IDLE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4349032"/>
            <a:ext cx="8526780" cy="20475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03107" y="3855232"/>
            <a:ext cx="1629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WAIT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＞ </a:t>
            </a:r>
            <a:r>
              <a:rPr lang="en-US" altLang="ko-KR"/>
              <a:t>DET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688942" y="1945627"/>
            <a:ext cx="2503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DET</a:t>
            </a:r>
            <a:r>
              <a:rPr lang="ko-KR" altLang="en-US"/>
              <a:t> －＞ </a:t>
            </a:r>
            <a:r>
              <a:rPr lang="en-US" altLang="ko-KR"/>
              <a:t>CAL -&gt; IDLE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03107" y="100675"/>
            <a:ext cx="1828874" cy="3573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64980" y="2314959"/>
            <a:ext cx="2724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Simulation &amp; </a:t>
            </a:r>
            <a:r>
              <a:rPr lang="ko-KR" altLang="en-US" b="1"/>
              <a:t>구현 영상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00" y="4724400"/>
            <a:ext cx="2886478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461" y="1947695"/>
            <a:ext cx="5577422" cy="26748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882" y="1931992"/>
            <a:ext cx="6363117" cy="4350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Troubleshooting_1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416006"/>
            <a:ext cx="10515600" cy="114855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나눗셈 연산과 레지스터 사이의 경로가 너무 길기 때문에 </a:t>
            </a:r>
            <a:r>
              <a:rPr lang="en-US" altLang="ko-KR"/>
              <a:t>setup time violation </a:t>
            </a:r>
            <a:r>
              <a:rPr lang="ko-KR" altLang="en-US"/>
              <a:t>발생</a:t>
            </a:r>
            <a:r>
              <a:rPr lang="en-US" altLang="ko-KR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00" y="4092431"/>
            <a:ext cx="6654084" cy="12438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1422504"/>
            <a:ext cx="2486411" cy="266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4611" y="1422504"/>
            <a:ext cx="6901479" cy="22987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24867" y="175889"/>
            <a:ext cx="5367132" cy="3905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56798" y="0"/>
            <a:ext cx="5435202" cy="9346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 smtClean="0"/>
              <a:t>Troubleshooting_1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0000" r="51200"/>
          <a:stretch>
            <a:fillRect/>
          </a:stretch>
        </p:blipFill>
        <p:spPr>
          <a:xfrm>
            <a:off x="6363144" y="1193411"/>
            <a:ext cx="1161500" cy="29406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437" y="3647173"/>
            <a:ext cx="5515084" cy="10767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1621356"/>
            <a:ext cx="2385172" cy="1960692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4962103"/>
            <a:ext cx="10515600" cy="148431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레지스터 사이의 경로를 </a:t>
            </a:r>
            <a:r>
              <a:rPr lang="ko-KR" altLang="en-US">
                <a:solidFill>
                  <a:srgbClr val="FF0000"/>
                </a:solidFill>
              </a:rPr>
              <a:t>레지스터 하나를 추가</a:t>
            </a:r>
            <a:r>
              <a:rPr lang="ko-KR" altLang="en-US"/>
              <a:t>해 </a:t>
            </a:r>
            <a:r>
              <a:rPr lang="en-US" altLang="ko-KR"/>
              <a:t>slack</a:t>
            </a:r>
            <a:r>
              <a:rPr lang="ko-KR" altLang="en-US"/>
              <a:t>을 늘렸지만 </a:t>
            </a:r>
            <a:r>
              <a:rPr lang="en-US" altLang="ko-KR"/>
              <a:t>dist_r </a:t>
            </a:r>
            <a:r>
              <a:rPr lang="ko-KR" altLang="en-US"/>
              <a:t>레지스터와 </a:t>
            </a:r>
            <a:r>
              <a:rPr lang="en-US" altLang="ko-KR"/>
              <a:t>result_r </a:t>
            </a:r>
            <a:r>
              <a:rPr lang="ko-KR" altLang="en-US"/>
              <a:t>레지스터의 나눗셈 연산에서 </a:t>
            </a:r>
            <a:r>
              <a:rPr lang="en-US" altLang="ko-KR"/>
              <a:t>setup time violation </a:t>
            </a:r>
            <a:r>
              <a:rPr lang="ko-KR" altLang="en-US"/>
              <a:t>발생</a:t>
            </a:r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60240"/>
          <a:stretch>
            <a:fillRect/>
          </a:stretch>
        </p:blipFill>
        <p:spPr>
          <a:xfrm>
            <a:off x="3459792" y="1796662"/>
            <a:ext cx="2850520" cy="1632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49670"/>
          <a:stretch>
            <a:fillRect/>
          </a:stretch>
        </p:blipFill>
        <p:spPr>
          <a:xfrm>
            <a:off x="7606603" y="1796662"/>
            <a:ext cx="3608192" cy="16323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98493" y="1157621"/>
            <a:ext cx="5393506" cy="4604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5447" y="168670"/>
            <a:ext cx="5239875" cy="38130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385505">
            <a:off x="9034863" y="623094"/>
            <a:ext cx="595312" cy="58340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13" name="직사각형 12"/>
          <p:cNvSpPr/>
          <p:nvPr/>
        </p:nvSpPr>
        <p:spPr>
          <a:xfrm>
            <a:off x="6756797" y="0"/>
            <a:ext cx="5435202" cy="176014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Troubleshooting_1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148980"/>
            <a:ext cx="10515600" cy="147185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곱하기와 </a:t>
            </a:r>
            <a:r>
              <a:rPr lang="en-US" altLang="ko-KR"/>
              <a:t>right shift </a:t>
            </a:r>
            <a:r>
              <a:rPr lang="ko-KR" altLang="en-US"/>
              <a:t>연산을 통해 나눗셈을 없애고 레지스터를 추가해 레지스터와 레지스터 사이의 경로를 줄여 </a:t>
            </a:r>
            <a:r>
              <a:rPr lang="en-US" altLang="ko-KR"/>
              <a:t>time violation </a:t>
            </a:r>
            <a:r>
              <a:rPr lang="ko-KR" altLang="en-US"/>
              <a:t>해결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63870"/>
          <a:stretch>
            <a:fillRect/>
          </a:stretch>
        </p:blipFill>
        <p:spPr>
          <a:xfrm>
            <a:off x="3581215" y="2180928"/>
            <a:ext cx="2812426" cy="18210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902" y="2269500"/>
            <a:ext cx="2732314" cy="16037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3961803"/>
            <a:ext cx="5823857" cy="1098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72613" y="805064"/>
            <a:ext cx="5393506" cy="460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55059" y="0"/>
            <a:ext cx="5076260" cy="369399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385505">
            <a:off x="8882212" y="392680"/>
            <a:ext cx="487856" cy="5124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>
              <a:alpha val="1000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오른쪽 화살표 10"/>
          <p:cNvSpPr/>
          <p:nvPr/>
        </p:nvSpPr>
        <p:spPr>
          <a:xfrm rot="5385505">
            <a:off x="8921552" y="1205751"/>
            <a:ext cx="428225" cy="4888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>
              <a:alpha val="100000"/>
            </a:srgbClr>
          </a:solidFill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60539" y="1796805"/>
            <a:ext cx="4887174" cy="39389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56797" y="0"/>
            <a:ext cx="5435202" cy="2215223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98459" y="2411259"/>
            <a:ext cx="3088131" cy="13213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5470" t="18810"/>
          <a:stretch>
            <a:fillRect/>
          </a:stretch>
        </p:blipFill>
        <p:spPr>
          <a:xfrm>
            <a:off x="9504588" y="2304444"/>
            <a:ext cx="2687412" cy="1478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Trade off</a:t>
            </a:r>
            <a:endParaRPr lang="ko-KR" altLang="en-US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17241" y="4360505"/>
            <a:ext cx="5685453" cy="1715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240" y="2326432"/>
            <a:ext cx="5685453" cy="1715012"/>
          </a:xfrm>
          <a:prstGeom prst="rect">
            <a:avLst/>
          </a:prstGeom>
        </p:spPr>
      </p:pic>
      <p:sp>
        <p:nvSpPr>
          <p:cNvPr id="8" name="내용 개체 틀 2"/>
          <p:cNvSpPr txBox="1"/>
          <p:nvPr/>
        </p:nvSpPr>
        <p:spPr>
          <a:xfrm>
            <a:off x="6298552" y="2053318"/>
            <a:ext cx="5730551" cy="370376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900"/>
              <a:t>n_result = (dist_r * 71) &gt;&gt; 12</a:t>
            </a:r>
          </a:p>
          <a:p>
            <a:pPr lvl="1">
              <a:defRPr/>
            </a:pPr>
            <a:r>
              <a:rPr lang="ko-KR" altLang="en-US" sz="2500"/>
              <a:t>오차 </a:t>
            </a:r>
            <a:r>
              <a:rPr lang="en-US" altLang="ko-KR" sz="2500"/>
              <a:t>: 0.537%</a:t>
            </a:r>
          </a:p>
          <a:p>
            <a:pPr lvl="0">
              <a:defRPr/>
            </a:pPr>
            <a:r>
              <a:rPr lang="en-US" altLang="ko-KR" sz="2900"/>
              <a:t>n_result =(dist_r * 1130) &gt;&gt; 16</a:t>
            </a:r>
          </a:p>
          <a:p>
            <a:pPr lvl="1">
              <a:defRPr/>
            </a:pPr>
            <a:r>
              <a:rPr lang="ko-KR" altLang="en-US" sz="2500"/>
              <a:t>오차 </a:t>
            </a:r>
            <a:r>
              <a:rPr lang="en-US" altLang="ko-KR" sz="2500"/>
              <a:t>: 0.0293%</a:t>
            </a:r>
          </a:p>
          <a:p>
            <a:pPr lvl="0">
              <a:defRPr/>
            </a:pPr>
            <a:r>
              <a:rPr lang="ko-KR" altLang="en-US" sz="2900"/>
              <a:t>리소스 사용의 차이가 있지만 리소스가 부족하지 않기 때문에</a:t>
            </a:r>
          </a:p>
          <a:p>
            <a:pPr marL="0" lvl="0" indent="0">
              <a:buNone/>
              <a:defRPr/>
            </a:pPr>
            <a:r>
              <a:rPr lang="ko-KR" altLang="en-US" sz="2900"/>
              <a:t> 리소스를 좀 더 사용하고 오차가      </a:t>
            </a:r>
          </a:p>
          <a:p>
            <a:pPr marL="0" lvl="0" indent="0">
              <a:buNone/>
              <a:defRPr/>
            </a:pPr>
            <a:r>
              <a:rPr lang="ko-KR" altLang="en-US" sz="2900"/>
              <a:t> 적은 </a:t>
            </a:r>
            <a:r>
              <a:rPr lang="en-US" altLang="ko-KR" sz="2900"/>
              <a:t>16bit shift </a:t>
            </a:r>
            <a:r>
              <a:rPr lang="ko-KR" altLang="en-US" sz="2900"/>
              <a:t>사용  </a:t>
            </a:r>
          </a:p>
          <a:p>
            <a:pPr marL="457200" lvl="1" indent="0">
              <a:buNone/>
              <a:defRPr/>
            </a:pPr>
            <a:endParaRPr lang="en-US" altLang="ko-KR" sz="29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1558" y="2326433"/>
            <a:ext cx="5741136" cy="17150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7240" y="4360504"/>
            <a:ext cx="5685453" cy="1715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6300"/>
          <a:stretch>
            <a:fillRect/>
          </a:stretch>
        </p:blipFill>
        <p:spPr>
          <a:xfrm>
            <a:off x="272144" y="5735069"/>
            <a:ext cx="6677091" cy="678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6869" y="3696348"/>
            <a:ext cx="5539977" cy="48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DHT11 </a:t>
            </a:r>
            <a:r>
              <a:rPr lang="en-US" altLang="ko-KR" b="1" dirty="0" smtClean="0"/>
              <a:t>Sensor Design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조 </a:t>
            </a:r>
            <a:r>
              <a:rPr lang="ko-KR" altLang="en-US" b="1" dirty="0" err="1"/>
              <a:t>석경현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604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543028" y="1805827"/>
            <a:ext cx="8352367" cy="3556932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 algn="l">
              <a:lnSpc>
                <a:spcPct val="120000"/>
              </a:lnSpc>
              <a:spcBef>
                <a:spcPts val="0"/>
              </a:spcBef>
              <a:buAutoNum type="arabicPeriod"/>
              <a:defRPr/>
            </a:pPr>
            <a:endParaRPr lang="en-US" altLang="ko-KR" sz="3000" b="1" dirty="0" smtClean="0">
              <a:latin typeface="맑은 고딕"/>
            </a:endParaRPr>
          </a:p>
          <a:p>
            <a:pPr marL="514350" lvl="0" indent="-514350" algn="l">
              <a:lnSpc>
                <a:spcPct val="120000"/>
              </a:lnSpc>
              <a:spcBef>
                <a:spcPts val="0"/>
              </a:spcBef>
              <a:buAutoNum type="arabicPeriod"/>
              <a:defRPr/>
            </a:pPr>
            <a:endParaRPr lang="en-US" altLang="ko-KR" sz="3000" b="1" dirty="0">
              <a:latin typeface="맑은 고딕"/>
            </a:endParaRPr>
          </a:p>
          <a:p>
            <a:pPr marL="514350" lvl="0" indent="-514350" algn="l">
              <a:lnSpc>
                <a:spcPct val="120000"/>
              </a:lnSpc>
              <a:spcBef>
                <a:spcPts val="0"/>
              </a:spcBef>
              <a:buAutoNum type="arabicPeriod"/>
              <a:defRPr/>
            </a:pPr>
            <a:r>
              <a:rPr lang="en-US" altLang="ko-KR" sz="3000" b="1" dirty="0" smtClean="0">
                <a:latin typeface="맑은 고딕"/>
              </a:rPr>
              <a:t>SR04 </a:t>
            </a:r>
            <a:r>
              <a:rPr lang="en-US" altLang="ko-KR" sz="3200" b="1" dirty="0"/>
              <a:t>Ultrasonic </a:t>
            </a:r>
            <a:r>
              <a:rPr lang="en-US" altLang="ko-KR" sz="3200" b="1" dirty="0" smtClean="0"/>
              <a:t> </a:t>
            </a:r>
            <a:r>
              <a:rPr lang="en-US" altLang="ko-KR" sz="3000" b="1" dirty="0" smtClean="0">
                <a:latin typeface="맑은 고딕"/>
              </a:rPr>
              <a:t>Sensor</a:t>
            </a:r>
          </a:p>
          <a:p>
            <a:pPr marL="514350" lvl="0" indent="-514350" algn="l">
              <a:lnSpc>
                <a:spcPct val="120000"/>
              </a:lnSpc>
              <a:spcBef>
                <a:spcPts val="0"/>
              </a:spcBef>
              <a:buAutoNum type="arabicPeriod"/>
              <a:defRPr/>
            </a:pPr>
            <a:r>
              <a:rPr lang="en-US" altLang="ko-KR" sz="3000" b="1" dirty="0" smtClean="0">
                <a:latin typeface="맑은 고딕"/>
              </a:rPr>
              <a:t>DHT11 Temp Humid Sensor </a:t>
            </a:r>
          </a:p>
          <a:p>
            <a:pPr marL="514350" lvl="0" indent="-514350" algn="l">
              <a:lnSpc>
                <a:spcPct val="120000"/>
              </a:lnSpc>
              <a:spcBef>
                <a:spcPts val="0"/>
              </a:spcBef>
              <a:buAutoNum type="arabicPeriod"/>
              <a:defRPr/>
            </a:pPr>
            <a:r>
              <a:rPr lang="en-US" altLang="ko-KR" sz="3000" b="1" dirty="0" smtClean="0">
                <a:latin typeface="맑은 고딕"/>
              </a:rPr>
              <a:t>UART FIFO</a:t>
            </a:r>
          </a:p>
          <a:p>
            <a:pPr marL="514350" lvl="0" indent="-514350" algn="l">
              <a:lnSpc>
                <a:spcPct val="120000"/>
              </a:lnSpc>
              <a:spcBef>
                <a:spcPts val="0"/>
              </a:spcBef>
              <a:buAutoNum type="arabicPeriod"/>
              <a:defRPr/>
            </a:pPr>
            <a:r>
              <a:rPr lang="en-US" altLang="ko-KR" sz="3000" b="1" dirty="0" smtClean="0"/>
              <a:t>FINAL TOP </a:t>
            </a:r>
            <a:r>
              <a:rPr lang="en-US" altLang="ko-KR" sz="3000" b="1" dirty="0"/>
              <a:t>MODULE</a:t>
            </a:r>
          </a:p>
          <a:p>
            <a:pPr lvl="0" algn="l">
              <a:lnSpc>
                <a:spcPct val="120000"/>
              </a:lnSpc>
              <a:spcBef>
                <a:spcPts val="0"/>
              </a:spcBef>
              <a:defRPr/>
            </a:pPr>
            <a:endParaRPr lang="en-US" altLang="ko-KR" sz="3000" b="1" dirty="0" smtClean="0">
              <a:latin typeface="맑은 고딕"/>
            </a:endParaRPr>
          </a:p>
        </p:txBody>
      </p:sp>
      <p:sp>
        <p:nvSpPr>
          <p:cNvPr id="5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4400" dirty="0" smtClean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DIRECTORY</a:t>
            </a:r>
            <a:endParaRPr kumimoji="0" lang="en-US" altLang="ko-KR" sz="44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INDEX</a:t>
            </a:r>
            <a:endParaRPr lang="ko-KR" altLang="en-US" sz="6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n-US" altLang="ko-KR" sz="3200" b="1" dirty="0"/>
              <a:t> Overview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/>
              <a:t> Function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/>
              <a:t> FSM Chart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/>
              <a:t> Simulation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/>
              <a:t> Trouble Shooting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41003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Overview</a:t>
            </a:r>
            <a:endParaRPr lang="ko-KR" altLang="en-US" sz="60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DHT11 Sensor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디지털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센서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단일 핀으로 데이터 송수신</a:t>
            </a:r>
            <a:endParaRPr lang="en-US" altLang="ko-KR" sz="2400" dirty="0"/>
          </a:p>
          <a:p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설계 목적</a:t>
            </a:r>
            <a:endParaRPr lang="en-US" altLang="ko-KR" b="1" dirty="0"/>
          </a:p>
          <a:p>
            <a:r>
              <a:rPr lang="ko-KR" altLang="en-US" sz="2400" dirty="0" smtClean="0"/>
              <a:t> 센서의 </a:t>
            </a:r>
            <a:r>
              <a:rPr lang="ko-KR" altLang="en-US" sz="2400" dirty="0"/>
              <a:t>데이터를 수신하고 처리하는 로직 구현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UART </a:t>
            </a:r>
            <a:r>
              <a:rPr lang="ko-KR" altLang="en-US" sz="2400" dirty="0" smtClean="0"/>
              <a:t>모듈과 호환되도록 설계</a:t>
            </a:r>
            <a:endParaRPr lang="en-US" altLang="ko-KR" b="1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650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Module </a:t>
            </a:r>
            <a:r>
              <a:rPr lang="en-US" altLang="ko-KR" sz="6000" b="1" dirty="0"/>
              <a:t>Specification</a:t>
            </a:r>
            <a:endParaRPr lang="ko-KR" altLang="en-US" sz="6000" b="1" dirty="0"/>
          </a:p>
        </p:txBody>
      </p:sp>
      <p:pic>
        <p:nvPicPr>
          <p:cNvPr id="4" name="Picture 2" descr="DHT11 온도 및 습도 센서 모듈, LED 제조업체 및 공급 업체 중국 - 가격 정책 - Kuongshun Electron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980" y="1505147"/>
            <a:ext cx="4232564" cy="42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2521" y="5060465"/>
            <a:ext cx="333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DHT11 Sensor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9CEE2-2192-4DB8-B53B-B7CD502CA643}"/>
              </a:ext>
            </a:extLst>
          </p:cNvPr>
          <p:cNvSpPr txBox="1"/>
          <p:nvPr/>
        </p:nvSpPr>
        <p:spPr>
          <a:xfrm>
            <a:off x="738332" y="2358529"/>
            <a:ext cx="7557076" cy="366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en-US" altLang="ko-KR" sz="2400" b="1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 </a:t>
            </a:r>
            <a:r>
              <a:rPr lang="ko-KR" altLang="en-US" sz="2400" dirty="0"/>
              <a:t>공급 전압 </a:t>
            </a:r>
            <a:r>
              <a:rPr lang="en-US" altLang="ko-KR" sz="2400" dirty="0"/>
              <a:t>= 3~5.5(V)</a:t>
            </a:r>
          </a:p>
          <a:p>
            <a:pPr>
              <a:lnSpc>
                <a:spcPts val="2500"/>
              </a:lnSpc>
            </a:pPr>
            <a:endParaRPr lang="en-US" altLang="ko-KR" sz="24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측정 범위 </a:t>
            </a:r>
            <a:r>
              <a:rPr lang="en-US" altLang="ko-KR" sz="2400" dirty="0"/>
              <a:t>= </a:t>
            </a:r>
            <a:r>
              <a:rPr lang="en-US" altLang="ko-KR" sz="2400" dirty="0">
                <a:solidFill>
                  <a:srgbClr val="FF0000"/>
                </a:solidFill>
              </a:rPr>
              <a:t>0~50ºC</a:t>
            </a:r>
            <a:r>
              <a:rPr lang="en-US" altLang="ko-KR" sz="2400" dirty="0"/>
              <a:t> / </a:t>
            </a:r>
            <a:r>
              <a:rPr lang="en-US" altLang="ko-KR" sz="2400" dirty="0">
                <a:solidFill>
                  <a:srgbClr val="0070C0"/>
                </a:solidFill>
              </a:rPr>
              <a:t>20~90%RH</a:t>
            </a:r>
          </a:p>
          <a:p>
            <a:pPr>
              <a:lnSpc>
                <a:spcPts val="2500"/>
              </a:lnSpc>
            </a:pPr>
            <a:endParaRPr lang="en-US" altLang="ko-KR" sz="24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정확도</a:t>
            </a:r>
            <a:r>
              <a:rPr lang="en-US" altLang="ko-KR" sz="2400" dirty="0"/>
              <a:t> = </a:t>
            </a:r>
            <a:r>
              <a:rPr lang="en-US" altLang="ko-KR" sz="2400" dirty="0">
                <a:solidFill>
                  <a:srgbClr val="FF0000"/>
                </a:solidFill>
              </a:rPr>
              <a:t>±2℃</a:t>
            </a:r>
            <a:r>
              <a:rPr lang="en-US" altLang="ko-KR" sz="2400" dirty="0"/>
              <a:t> / </a:t>
            </a:r>
            <a:r>
              <a:rPr lang="en-US" altLang="ko-KR" sz="2400" dirty="0">
                <a:solidFill>
                  <a:srgbClr val="0070C0"/>
                </a:solidFill>
              </a:rPr>
              <a:t>±5</a:t>
            </a:r>
            <a:r>
              <a:rPr lang="ko-KR" altLang="en-US" sz="2400" dirty="0">
                <a:solidFill>
                  <a:srgbClr val="0070C0"/>
                </a:solidFill>
              </a:rPr>
              <a:t>％</a:t>
            </a:r>
            <a:r>
              <a:rPr lang="en-US" altLang="ko-KR" sz="2400" dirty="0">
                <a:solidFill>
                  <a:srgbClr val="0070C0"/>
                </a:solidFill>
              </a:rPr>
              <a:t>RH</a:t>
            </a:r>
          </a:p>
          <a:p>
            <a:pPr>
              <a:lnSpc>
                <a:spcPts val="2500"/>
              </a:lnSpc>
            </a:pPr>
            <a:r>
              <a:rPr lang="en-US" altLang="ko-KR" sz="2400" dirty="0"/>
              <a:t>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해상도</a:t>
            </a:r>
            <a:r>
              <a:rPr lang="en-US" altLang="ko-KR" sz="2400" dirty="0"/>
              <a:t> = 1</a:t>
            </a:r>
          </a:p>
          <a:p>
            <a:pPr>
              <a:lnSpc>
                <a:spcPts val="2500"/>
              </a:lnSpc>
            </a:pPr>
            <a:endParaRPr lang="en-US" altLang="ko-KR" sz="24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핀</a:t>
            </a:r>
            <a:r>
              <a:rPr lang="en-US" altLang="ko-KR" sz="2400" dirty="0"/>
              <a:t> = VCC, GND,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3F559-EBB5-4828-82D8-51DC0BC785B7}"/>
              </a:ext>
            </a:extLst>
          </p:cNvPr>
          <p:cNvSpPr txBox="1"/>
          <p:nvPr/>
        </p:nvSpPr>
        <p:spPr>
          <a:xfrm>
            <a:off x="738332" y="1838626"/>
            <a:ext cx="1033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대략적인 스펙</a:t>
            </a:r>
          </a:p>
        </p:txBody>
      </p:sp>
    </p:spTree>
    <p:extLst>
      <p:ext uri="{BB962C8B-B14F-4D97-AF65-F5344CB8AC3E}">
        <p14:creationId xmlns:p14="http://schemas.microsoft.com/office/powerpoint/2010/main" val="33407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Block </a:t>
            </a:r>
            <a:r>
              <a:rPr lang="en-US" altLang="ko-KR" sz="6000" b="1" dirty="0"/>
              <a:t>Diagram</a:t>
            </a:r>
            <a:endParaRPr lang="ko-KR" altLang="en-US" sz="6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3978"/>
            <a:ext cx="8788400" cy="37496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907" y="1825625"/>
            <a:ext cx="2922994" cy="1018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2907" y="1447117"/>
            <a:ext cx="283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      온도</a:t>
            </a:r>
            <a:r>
              <a:rPr lang="en-US" altLang="ko-KR" b="1" dirty="0"/>
              <a:t>     / </a:t>
            </a:r>
            <a:r>
              <a:rPr lang="en-US" altLang="ko-KR" b="1" dirty="0">
                <a:solidFill>
                  <a:srgbClr val="0070C0"/>
                </a:solidFill>
              </a:rPr>
              <a:t>    </a:t>
            </a:r>
            <a:r>
              <a:rPr lang="ko-KR" altLang="en-US" b="1" dirty="0">
                <a:solidFill>
                  <a:srgbClr val="0070C0"/>
                </a:solidFill>
              </a:rPr>
              <a:t>습도</a:t>
            </a:r>
          </a:p>
        </p:txBody>
      </p:sp>
    </p:spTree>
    <p:extLst>
      <p:ext uri="{BB962C8B-B14F-4D97-AF65-F5344CB8AC3E}">
        <p14:creationId xmlns:p14="http://schemas.microsoft.com/office/powerpoint/2010/main" val="35469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Function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DAC0E4-1940-4F6E-984D-FE0E71E8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3927"/>
            <a:ext cx="10515600" cy="322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3B80E-C32F-4831-8F45-C7D7143B32D8}"/>
              </a:ext>
            </a:extLst>
          </p:cNvPr>
          <p:cNvSpPr txBox="1"/>
          <p:nvPr/>
        </p:nvSpPr>
        <p:spPr>
          <a:xfrm>
            <a:off x="838200" y="571529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최종적으로 </a:t>
            </a:r>
            <a:r>
              <a:rPr lang="en-US" altLang="ko-KR" sz="2400" b="1" dirty="0"/>
              <a:t>40</a:t>
            </a:r>
            <a:r>
              <a:rPr lang="ko-KR" altLang="en-US" sz="2400" b="1" dirty="0"/>
              <a:t>비트의 데이터 값을 불러오고 저장함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913C021F-1618-4730-B42C-00DEDDC3BDE0}"/>
              </a:ext>
            </a:extLst>
          </p:cNvPr>
          <p:cNvSpPr/>
          <p:nvPr/>
        </p:nvSpPr>
        <p:spPr>
          <a:xfrm rot="5400000">
            <a:off x="7994650" y="-117810"/>
            <a:ext cx="469900" cy="46736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99072-EE05-45EE-BAD0-E0A009436A65}"/>
              </a:ext>
            </a:extLst>
          </p:cNvPr>
          <p:cNvSpPr txBox="1"/>
          <p:nvPr/>
        </p:nvSpPr>
        <p:spPr>
          <a:xfrm>
            <a:off x="7600950" y="161470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40</a:t>
            </a:r>
            <a:r>
              <a:rPr lang="ko-KR" altLang="en-US" b="1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2072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Function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BE1F796-9007-4066-AA42-DB19F0BC28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b="1" dirty="0"/>
              <a:t>40-bit </a:t>
            </a:r>
            <a:r>
              <a:rPr lang="ko-KR" altLang="en-US" sz="3600" b="1" dirty="0"/>
              <a:t>데이터 형식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총</a:t>
            </a:r>
            <a:r>
              <a:rPr lang="en-US" altLang="ko-KR" sz="3600" b="1" dirty="0"/>
              <a:t> 5 byte)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예</a:t>
            </a:r>
            <a:r>
              <a:rPr lang="en-US" altLang="ko-KR" sz="2400" dirty="0"/>
              <a:t>) data = 40’b</a:t>
            </a:r>
            <a:r>
              <a:rPr lang="en-US" altLang="ko-KR" sz="2400" dirty="0">
                <a:solidFill>
                  <a:srgbClr val="FF0000"/>
                </a:solidFill>
              </a:rPr>
              <a:t>10101010</a:t>
            </a:r>
            <a:r>
              <a:rPr lang="en-US" altLang="ko-KR" sz="2400" dirty="0"/>
              <a:t>_00001111_11100001_00110011_</a:t>
            </a:r>
            <a:r>
              <a:rPr lang="en-US" altLang="ko-KR" sz="2400" dirty="0">
                <a:solidFill>
                  <a:srgbClr val="0070C0"/>
                </a:solidFill>
              </a:rPr>
              <a:t>11001101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solidFill>
                  <a:srgbClr val="FF0000"/>
                </a:solidFill>
              </a:rPr>
              <a:t>MSB</a:t>
            </a:r>
            <a:r>
              <a:rPr lang="ko-KR" altLang="en-US" sz="3200" b="1" dirty="0"/>
              <a:t>부터</a:t>
            </a:r>
            <a:r>
              <a:rPr lang="en-US" altLang="ko-KR" sz="3200" b="1" dirty="0"/>
              <a:t> </a:t>
            </a:r>
            <a:r>
              <a:rPr lang="en-US" altLang="ko-KR" sz="3200" b="1" dirty="0">
                <a:solidFill>
                  <a:schemeClr val="accent5"/>
                </a:solidFill>
              </a:rPr>
              <a:t>LSB</a:t>
            </a:r>
            <a:r>
              <a:rPr lang="ko-KR" altLang="en-US" sz="3200" b="1" dirty="0"/>
              <a:t>까지</a:t>
            </a:r>
            <a:endParaRPr lang="en-US" altLang="ko-KR" sz="3200" b="1" dirty="0"/>
          </a:p>
          <a:p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10101010</a:t>
            </a:r>
            <a:r>
              <a:rPr lang="en-US" altLang="ko-KR" sz="2400" dirty="0"/>
              <a:t> = </a:t>
            </a:r>
            <a:r>
              <a:rPr lang="ko-KR" altLang="en-US" sz="2400" dirty="0"/>
              <a:t>습도 정수부</a:t>
            </a:r>
            <a:endParaRPr lang="en-US" altLang="ko-KR" sz="2400" dirty="0"/>
          </a:p>
          <a:p>
            <a:r>
              <a:rPr lang="en-US" altLang="ko-KR" sz="2400" dirty="0"/>
              <a:t> 00001111 = </a:t>
            </a:r>
            <a:r>
              <a:rPr lang="ko-KR" altLang="en-US" sz="2400" dirty="0"/>
              <a:t>습도 </a:t>
            </a:r>
            <a:r>
              <a:rPr lang="ko-KR" altLang="en-US" sz="2400" dirty="0" err="1"/>
              <a:t>소수부</a:t>
            </a:r>
            <a:endParaRPr lang="en-US" altLang="ko-KR" sz="2400" dirty="0"/>
          </a:p>
          <a:p>
            <a:r>
              <a:rPr lang="en-US" altLang="ko-KR" sz="2400" dirty="0"/>
              <a:t> 11100001 = </a:t>
            </a:r>
            <a:r>
              <a:rPr lang="ko-KR" altLang="en-US" sz="2400" dirty="0"/>
              <a:t>온도 정수부</a:t>
            </a:r>
            <a:endParaRPr lang="en-US" altLang="ko-KR" sz="2400" dirty="0"/>
          </a:p>
          <a:p>
            <a:r>
              <a:rPr lang="en-US" altLang="ko-KR" sz="2400" dirty="0"/>
              <a:t> 00110011 = </a:t>
            </a:r>
            <a:r>
              <a:rPr lang="ko-KR" altLang="en-US" sz="2400" dirty="0"/>
              <a:t>온도 </a:t>
            </a:r>
            <a:r>
              <a:rPr lang="ko-KR" altLang="en-US" sz="2400" dirty="0" err="1"/>
              <a:t>소수부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11001101</a:t>
            </a:r>
            <a:r>
              <a:rPr lang="en-US" altLang="ko-KR" sz="2400" dirty="0"/>
              <a:t> = Checksum</a:t>
            </a:r>
            <a:r>
              <a:rPr lang="ko-KR" altLang="en-US" sz="2400" dirty="0"/>
              <a:t> 데이터</a:t>
            </a:r>
            <a:endParaRPr lang="en-US" altLang="ko-KR" sz="2400" dirty="0"/>
          </a:p>
          <a:p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540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Function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BE1F796-9007-4066-AA42-DB19F0BC28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b="1" dirty="0"/>
              <a:t>Checksum </a:t>
            </a:r>
            <a:r>
              <a:rPr lang="ko-KR" altLang="en-US" sz="3600" b="1" dirty="0"/>
              <a:t>원리</a:t>
            </a:r>
            <a:endParaRPr lang="en-US" altLang="ko-KR" sz="3600" b="1" dirty="0"/>
          </a:p>
          <a:p>
            <a:r>
              <a:rPr lang="en-US" altLang="ko-KR" sz="2400" dirty="0"/>
              <a:t> data[39:32] + data[31:24] + data[23:16] + data[15:8] = </a:t>
            </a:r>
            <a:r>
              <a:rPr lang="en-US" altLang="ko-KR" sz="2400" dirty="0">
                <a:solidFill>
                  <a:srgbClr val="FF0000"/>
                </a:solidFill>
              </a:rPr>
              <a:t>data[7:0]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캐리 비트는 무시함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3200" b="1" dirty="0"/>
              <a:t>출력 로직</a:t>
            </a:r>
            <a:endParaRPr lang="en-US" altLang="ko-KR" sz="3200" b="1" dirty="0"/>
          </a:p>
          <a:p>
            <a:r>
              <a:rPr lang="en-US" altLang="ko-KR" b="1"/>
              <a:t> </a:t>
            </a:r>
            <a:r>
              <a:rPr lang="en-US" altLang="ko-KR" sz="2400" smtClean="0"/>
              <a:t>Start</a:t>
            </a:r>
            <a:r>
              <a:rPr lang="ko-KR" altLang="en-US" sz="2400" smtClean="0"/>
              <a:t> </a:t>
            </a:r>
            <a:r>
              <a:rPr lang="ko-KR" altLang="en-US" sz="2400" dirty="0"/>
              <a:t>신호를 통해 센서 동작하고 데이터를 수신함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이후 </a:t>
            </a:r>
            <a:r>
              <a:rPr lang="en-US" altLang="ko-KR" sz="2400" dirty="0"/>
              <a:t>Valid </a:t>
            </a:r>
            <a:r>
              <a:rPr lang="ko-KR" altLang="en-US" sz="2400" dirty="0"/>
              <a:t>신호가 참</a:t>
            </a:r>
            <a:r>
              <a:rPr lang="en-US" altLang="ko-KR" sz="2400" dirty="0"/>
              <a:t>(Checksum </a:t>
            </a:r>
            <a:r>
              <a:rPr lang="ko-KR" altLang="en-US" sz="2400" dirty="0"/>
              <a:t>통과</a:t>
            </a:r>
            <a:r>
              <a:rPr lang="en-US" altLang="ko-KR" sz="2400" dirty="0"/>
              <a:t>)</a:t>
            </a:r>
            <a:r>
              <a:rPr lang="ko-KR" altLang="en-US" sz="2400" dirty="0"/>
              <a:t>이면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데이터를 출력하게 됨</a:t>
            </a:r>
            <a:endParaRPr lang="en-US" altLang="ko-KR" sz="2400" dirty="0"/>
          </a:p>
          <a:p>
            <a:r>
              <a:rPr lang="en-US" altLang="ko-KR" sz="2400" dirty="0"/>
              <a:t> Done </a:t>
            </a:r>
            <a:r>
              <a:rPr lang="ko-KR" altLang="en-US" sz="2400" dirty="0"/>
              <a:t>신호를 매 동작 사이클마다 </a:t>
            </a:r>
            <a:r>
              <a:rPr lang="en-US" altLang="ko-KR" sz="2400" dirty="0"/>
              <a:t>1 tick </a:t>
            </a:r>
            <a:r>
              <a:rPr lang="ko-KR" altLang="en-US" sz="2400" dirty="0"/>
              <a:t>만큼 출력함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929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FSM Chart</a:t>
            </a:r>
            <a:endParaRPr lang="ko-KR" altLang="en-US" sz="6000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21" y="1825625"/>
            <a:ext cx="8223557" cy="46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DE0AC-51B6-47D1-96D0-9DE702E0A072}"/>
              </a:ext>
            </a:extLst>
          </p:cNvPr>
          <p:cNvSpPr txBox="1"/>
          <p:nvPr/>
        </p:nvSpPr>
        <p:spPr>
          <a:xfrm>
            <a:off x="2343150" y="4612839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IDLE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START    if( start == “T”)</a:t>
            </a:r>
          </a:p>
          <a:p>
            <a:pPr algn="ctr"/>
            <a:r>
              <a:rPr lang="en-US" altLang="ko-KR" sz="3600" b="1" dirty="0" err="1"/>
              <a:t>tx</a:t>
            </a:r>
            <a:r>
              <a:rPr lang="en-US" altLang="ko-KR" sz="3600" b="1" dirty="0"/>
              <a:t> = 1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0</a:t>
            </a:r>
            <a:endParaRPr lang="ko-KR" altLang="en-US" sz="3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A974E7-F4E4-42BF-A4B0-E57E5FB7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8980"/>
            <a:ext cx="10282157" cy="1500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0478FC-D76A-4C29-A762-79955AFAF39D}"/>
              </a:ext>
            </a:extLst>
          </p:cNvPr>
          <p:cNvSpPr txBox="1"/>
          <p:nvPr/>
        </p:nvSpPr>
        <p:spPr>
          <a:xfrm>
            <a:off x="8526211" y="3597384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IDLE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48B24-023D-4D3D-909D-54D7DC01234F}"/>
              </a:ext>
            </a:extLst>
          </p:cNvPr>
          <p:cNvSpPr txBox="1"/>
          <p:nvPr/>
        </p:nvSpPr>
        <p:spPr>
          <a:xfrm>
            <a:off x="9706562" y="3597384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8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834B61-28A0-4B51-A5A7-90691225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2464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4F116-C513-4FFC-8DF7-11D74F94B090}"/>
              </a:ext>
            </a:extLst>
          </p:cNvPr>
          <p:cNvSpPr txBox="1"/>
          <p:nvPr/>
        </p:nvSpPr>
        <p:spPr>
          <a:xfrm>
            <a:off x="2476500" y="4737100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START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WAIT    if(</a:t>
            </a:r>
            <a:r>
              <a:rPr lang="en-US" altLang="ko-KR" sz="3600" b="1" dirty="0" err="1"/>
              <a:t>cnt</a:t>
            </a:r>
            <a:r>
              <a:rPr lang="en-US" altLang="ko-KR" sz="3600" b="1" dirty="0"/>
              <a:t> &gt; 1800)</a:t>
            </a:r>
          </a:p>
          <a:p>
            <a:pPr algn="ctr"/>
            <a:r>
              <a:rPr lang="en-US" altLang="ko-KR" sz="3600" b="1" dirty="0" err="1"/>
              <a:t>tx</a:t>
            </a:r>
            <a:r>
              <a:rPr lang="en-US" altLang="ko-KR" sz="3600" b="1" dirty="0"/>
              <a:t> = 0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14FBB-7C75-4798-B857-3AFD3DF7A736}"/>
              </a:ext>
            </a:extLst>
          </p:cNvPr>
          <p:cNvSpPr txBox="1"/>
          <p:nvPr/>
        </p:nvSpPr>
        <p:spPr>
          <a:xfrm>
            <a:off x="6383438" y="3527830"/>
            <a:ext cx="298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Hold </a:t>
            </a:r>
            <a:r>
              <a:rPr lang="en-US" altLang="ko-KR" b="1" dirty="0" err="1">
                <a:solidFill>
                  <a:srgbClr val="FF0000"/>
                </a:solidFill>
              </a:rPr>
              <a:t>tx</a:t>
            </a:r>
            <a:r>
              <a:rPr lang="en-US" altLang="ko-KR" b="1" dirty="0">
                <a:solidFill>
                  <a:srgbClr val="FF0000"/>
                </a:solidFill>
              </a:rPr>
              <a:t> = 0 for 18ms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 smtClean="0"/>
              <a:t>SR04 Ultrasonic Sensor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0909"/>
            <a:ext cx="9144000" cy="1655762"/>
          </a:xfrm>
        </p:spPr>
        <p:txBody>
          <a:bodyPr/>
          <a:lstStyle/>
          <a:p>
            <a:pPr lvl="0">
              <a:defRPr/>
            </a:pPr>
            <a:r>
              <a:rPr lang="en-US" altLang="ko-KR" sz="4000" b="1"/>
              <a:t>3</a:t>
            </a:r>
            <a:r>
              <a:rPr lang="ko-KR" altLang="en-US" sz="4000" b="1"/>
              <a:t>조 박찬호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3F2B60-BB0E-467A-8725-7318AEC05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9193"/>
            <a:ext cx="10515600" cy="2071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451100" y="4583817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WAIT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SYNC_L   if(</a:t>
            </a:r>
            <a:r>
              <a:rPr lang="en-US" altLang="ko-KR" sz="3600" b="1" dirty="0" err="1"/>
              <a:t>dht_io</a:t>
            </a:r>
            <a:r>
              <a:rPr lang="en-US" altLang="ko-KR" sz="3600" b="1" dirty="0"/>
              <a:t> == 0)</a:t>
            </a:r>
          </a:p>
          <a:p>
            <a:pPr algn="ctr"/>
            <a:r>
              <a:rPr lang="en-US" altLang="ko-KR" sz="3600" b="1" dirty="0" err="1"/>
              <a:t>tx</a:t>
            </a:r>
            <a:r>
              <a:rPr lang="en-US" altLang="ko-KR" sz="3600" b="1" dirty="0"/>
              <a:t> = 1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z / </a:t>
            </a:r>
            <a:r>
              <a:rPr lang="en-US" altLang="ko-KR" sz="3600" b="1" dirty="0" err="1"/>
              <a:t>rx</a:t>
            </a:r>
            <a:r>
              <a:rPr lang="en-US" altLang="ko-KR" sz="3600" b="1" dirty="0"/>
              <a:t> = z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0 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01008-5A2F-43E7-A5EC-EDB8383CDD5D}"/>
              </a:ext>
            </a:extLst>
          </p:cNvPr>
          <p:cNvSpPr txBox="1"/>
          <p:nvPr/>
        </p:nvSpPr>
        <p:spPr>
          <a:xfrm>
            <a:off x="7578363" y="2684984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WAIT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8FFE2-FE06-404F-89F2-8C402A510546}"/>
              </a:ext>
            </a:extLst>
          </p:cNvPr>
          <p:cNvSpPr txBox="1"/>
          <p:nvPr/>
        </p:nvSpPr>
        <p:spPr>
          <a:xfrm>
            <a:off x="8975363" y="2673242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SYNC_L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343150" y="3659802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SYNC_LOW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SYNC_HIGH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dht_io</a:t>
            </a:r>
            <a:r>
              <a:rPr lang="en-US" altLang="ko-KR" sz="3600" b="1" dirty="0"/>
              <a:t> == 1 &amp;&amp; </a:t>
            </a:r>
            <a:r>
              <a:rPr lang="en-US" altLang="ko-KR" sz="3600" b="1" dirty="0" err="1"/>
              <a:t>cnt</a:t>
            </a:r>
            <a:r>
              <a:rPr lang="en-US" altLang="ko-KR" sz="3600" b="1" dirty="0"/>
              <a:t> &gt; 7)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533FE-2CAC-495B-80B9-7212DE08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818"/>
            <a:ext cx="10515600" cy="159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D487F-1F6F-41D5-9B45-A25A24CF30B2}"/>
              </a:ext>
            </a:extLst>
          </p:cNvPr>
          <p:cNvSpPr txBox="1"/>
          <p:nvPr/>
        </p:nvSpPr>
        <p:spPr>
          <a:xfrm>
            <a:off x="2343150" y="5056316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SYNC_HIGH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DATA_SYNC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dht_io</a:t>
            </a:r>
            <a:r>
              <a:rPr lang="en-US" altLang="ko-KR" sz="3600" b="1" dirty="0"/>
              <a:t> == 0 &amp;&amp; </a:t>
            </a:r>
            <a:r>
              <a:rPr lang="en-US" altLang="ko-KR" sz="3600" b="1" dirty="0" err="1"/>
              <a:t>cnt</a:t>
            </a:r>
            <a:r>
              <a:rPr lang="en-US" altLang="ko-KR" sz="3600" b="1" dirty="0"/>
              <a:t> &gt; 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F9492-68F8-412D-B27D-391BB7673729}"/>
              </a:ext>
            </a:extLst>
          </p:cNvPr>
          <p:cNvSpPr txBox="1"/>
          <p:nvPr/>
        </p:nvSpPr>
        <p:spPr>
          <a:xfrm>
            <a:off x="7532708" y="1970314"/>
            <a:ext cx="196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SYNC_L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52031-303C-4D24-AEB8-27359E3169DE}"/>
              </a:ext>
            </a:extLst>
          </p:cNvPr>
          <p:cNvSpPr txBox="1"/>
          <p:nvPr/>
        </p:nvSpPr>
        <p:spPr>
          <a:xfrm>
            <a:off x="8514145" y="1970313"/>
            <a:ext cx="196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SYNC_H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0D4C9-B94C-4757-A3A3-6F5070D435FD}"/>
              </a:ext>
            </a:extLst>
          </p:cNvPr>
          <p:cNvSpPr txBox="1"/>
          <p:nvPr/>
        </p:nvSpPr>
        <p:spPr>
          <a:xfrm>
            <a:off x="10476657" y="1975246"/>
            <a:ext cx="1962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D_SYNC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87F89B-80F5-4E83-A341-B0901AE8338C}"/>
              </a:ext>
            </a:extLst>
          </p:cNvPr>
          <p:cNvSpPr/>
          <p:nvPr/>
        </p:nvSpPr>
        <p:spPr>
          <a:xfrm>
            <a:off x="8199851" y="2316587"/>
            <a:ext cx="253587" cy="281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C82467-96E3-409F-9736-E6FB1EF54202}"/>
              </a:ext>
            </a:extLst>
          </p:cNvPr>
          <p:cNvSpPr/>
          <p:nvPr/>
        </p:nvSpPr>
        <p:spPr>
          <a:xfrm>
            <a:off x="10223070" y="2316587"/>
            <a:ext cx="253587" cy="281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DC34AF-F473-4B7A-9269-E2427F15CE82}"/>
              </a:ext>
            </a:extLst>
          </p:cNvPr>
          <p:cNvSpPr/>
          <p:nvPr/>
        </p:nvSpPr>
        <p:spPr>
          <a:xfrm>
            <a:off x="8130207" y="3222869"/>
            <a:ext cx="253587" cy="281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4A31C-3658-46EE-B479-7F61E65AAFF2}"/>
              </a:ext>
            </a:extLst>
          </p:cNvPr>
          <p:cNvSpPr/>
          <p:nvPr/>
        </p:nvSpPr>
        <p:spPr>
          <a:xfrm>
            <a:off x="10130457" y="3222869"/>
            <a:ext cx="253587" cy="281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343150" y="4202817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D_SYNC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DATA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dht_io</a:t>
            </a:r>
            <a:r>
              <a:rPr lang="en-US" altLang="ko-KR" sz="3600" b="1" dirty="0"/>
              <a:t> == 1 &amp;&amp; </a:t>
            </a:r>
            <a:r>
              <a:rPr lang="en-US" altLang="ko-KR" sz="3600" b="1" dirty="0" err="1"/>
              <a:t>cnt</a:t>
            </a:r>
            <a:r>
              <a:rPr lang="en-US" altLang="ko-KR" sz="3600" b="1" dirty="0"/>
              <a:t> &gt; 4)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B41764-5E9B-4FB7-9A02-64407DEA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33" y="2060526"/>
            <a:ext cx="10385767" cy="1368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0C1B8C-30F8-40B9-B517-17BD44585300}"/>
              </a:ext>
            </a:extLst>
          </p:cNvPr>
          <p:cNvSpPr txBox="1"/>
          <p:nvPr/>
        </p:nvSpPr>
        <p:spPr>
          <a:xfrm>
            <a:off x="9045615" y="2560097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D_SYNC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720B4-35D4-4103-BCFF-7F4E60D40132}"/>
              </a:ext>
            </a:extLst>
          </p:cNvPr>
          <p:cNvSpPr txBox="1"/>
          <p:nvPr/>
        </p:nvSpPr>
        <p:spPr>
          <a:xfrm>
            <a:off x="10199708" y="2560097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343150" y="4445000"/>
            <a:ext cx="7702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DATA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D_SYNC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dht_io</a:t>
            </a:r>
            <a:r>
              <a:rPr lang="en-US" altLang="ko-KR" sz="3600" b="1" dirty="0"/>
              <a:t> == 0)</a:t>
            </a:r>
          </a:p>
          <a:p>
            <a:pPr algn="ctr"/>
            <a:r>
              <a:rPr lang="en-US" altLang="ko-KR" sz="3600" b="1" dirty="0" err="1"/>
              <a:t>cnt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＞ </a:t>
            </a:r>
            <a:r>
              <a:rPr lang="en-US" altLang="ko-KR" sz="3600" b="1" dirty="0"/>
              <a:t>4 </a:t>
            </a:r>
            <a:r>
              <a:rPr lang="ko-KR" altLang="en-US" sz="3600" b="1" dirty="0"/>
              <a:t>→</a:t>
            </a:r>
            <a:r>
              <a:rPr lang="en-US" altLang="ko-KR" sz="3600" b="1" dirty="0"/>
              <a:t> data =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C463C-A0A2-49A1-BE10-0FAA8FC0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63AF8-2AB2-492B-9CD4-6ACCF426F28C}"/>
              </a:ext>
            </a:extLst>
          </p:cNvPr>
          <p:cNvSpPr txBox="1"/>
          <p:nvPr/>
        </p:nvSpPr>
        <p:spPr>
          <a:xfrm>
            <a:off x="8409008" y="2358788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ED0F8-C3FB-4D27-9733-81C59D88AE96}"/>
              </a:ext>
            </a:extLst>
          </p:cNvPr>
          <p:cNvSpPr txBox="1"/>
          <p:nvPr/>
        </p:nvSpPr>
        <p:spPr>
          <a:xfrm>
            <a:off x="9275783" y="2336425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D_SYNC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99CC9-42CE-4250-B934-4FC7880C99EE}"/>
              </a:ext>
            </a:extLst>
          </p:cNvPr>
          <p:cNvSpPr txBox="1"/>
          <p:nvPr/>
        </p:nvSpPr>
        <p:spPr>
          <a:xfrm>
            <a:off x="7817373" y="1885178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343150" y="4445000"/>
            <a:ext cx="7702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DATA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D_SYNC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dht_io</a:t>
            </a:r>
            <a:r>
              <a:rPr lang="en-US" altLang="ko-KR" sz="3600" b="1" dirty="0"/>
              <a:t> == 0)</a:t>
            </a:r>
          </a:p>
          <a:p>
            <a:pPr algn="ctr"/>
            <a:r>
              <a:rPr lang="en-US" altLang="ko-KR" sz="3600" b="1" dirty="0" err="1"/>
              <a:t>cnt</a:t>
            </a:r>
            <a:r>
              <a:rPr lang="en-US" altLang="ko-KR" sz="3600" b="1" dirty="0"/>
              <a:t> &lt; 4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data = 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E70F7-5500-477E-B417-E1FDCB7F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85" y="2117547"/>
            <a:ext cx="7212115" cy="2075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32968-A4EA-4D8F-81BA-D8C57AD271CA}"/>
              </a:ext>
            </a:extLst>
          </p:cNvPr>
          <p:cNvSpPr txBox="1"/>
          <p:nvPr/>
        </p:nvSpPr>
        <p:spPr>
          <a:xfrm>
            <a:off x="7010400" y="379033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BIT SHIFT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4904B-BD0A-4D8B-A224-CFC1EDAFB916}"/>
              </a:ext>
            </a:extLst>
          </p:cNvPr>
          <p:cNvSpPr txBox="1"/>
          <p:nvPr/>
        </p:nvSpPr>
        <p:spPr>
          <a:xfrm>
            <a:off x="5378159" y="2155096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1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343150" y="4749800"/>
            <a:ext cx="750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D_SYNC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CHECK_SUM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bit_cnt</a:t>
            </a:r>
            <a:r>
              <a:rPr lang="en-US" altLang="ko-KR" sz="3600" b="1" dirty="0"/>
              <a:t> == 40)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63CACB-E7A3-4BC0-89B9-09C80FCB2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2365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BC22C-B9F3-404C-9500-B4EC1FF4965A}"/>
              </a:ext>
            </a:extLst>
          </p:cNvPr>
          <p:cNvSpPr txBox="1"/>
          <p:nvPr/>
        </p:nvSpPr>
        <p:spPr>
          <a:xfrm>
            <a:off x="8283615" y="2064822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D_SYNC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FE9DF-DCE7-47AA-991B-9A3FD355A0B6}"/>
              </a:ext>
            </a:extLst>
          </p:cNvPr>
          <p:cNvSpPr txBox="1"/>
          <p:nvPr/>
        </p:nvSpPr>
        <p:spPr>
          <a:xfrm>
            <a:off x="9743472" y="2384445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CHECK SUM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92C7D4-0580-4968-BD0A-3C2D4B14480B}"/>
              </a:ext>
            </a:extLst>
          </p:cNvPr>
          <p:cNvSpPr/>
          <p:nvPr/>
        </p:nvSpPr>
        <p:spPr>
          <a:xfrm>
            <a:off x="8495818" y="3008312"/>
            <a:ext cx="416688" cy="282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14043"/>
            <a:ext cx="10515601" cy="25849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1C1A0-8A7E-4D4F-A11C-2E45843A0E52}"/>
              </a:ext>
            </a:extLst>
          </p:cNvPr>
          <p:cNvSpPr txBox="1"/>
          <p:nvPr/>
        </p:nvSpPr>
        <p:spPr>
          <a:xfrm>
            <a:off x="2343150" y="4633908"/>
            <a:ext cx="7505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CHECK_SUM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IDLE  </a:t>
            </a:r>
          </a:p>
          <a:p>
            <a:pPr algn="ctr"/>
            <a:r>
              <a:rPr lang="en-US" altLang="ko-KR" sz="3600" b="1" dirty="0"/>
              <a:t>if(</a:t>
            </a:r>
            <a:r>
              <a:rPr lang="en-US" altLang="ko-KR" sz="3600" b="1" dirty="0" err="1"/>
              <a:t>cnt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≥ </a:t>
            </a:r>
            <a:r>
              <a:rPr lang="en-US" altLang="ko-KR" sz="3600" b="1" dirty="0"/>
              <a:t>5 &amp;&amp; </a:t>
            </a:r>
            <a:r>
              <a:rPr lang="en-US" altLang="ko-KR" sz="3600" b="1" dirty="0">
                <a:solidFill>
                  <a:srgbClr val="FF0000"/>
                </a:solidFill>
              </a:rPr>
              <a:t>valid == 1</a:t>
            </a:r>
            <a:r>
              <a:rPr lang="en-US" altLang="ko-KR" sz="3600" b="1" dirty="0"/>
              <a:t>)</a:t>
            </a:r>
          </a:p>
          <a:p>
            <a:pPr algn="ctr"/>
            <a:r>
              <a:rPr lang="en-US" altLang="ko-KR" sz="3600" b="1" dirty="0"/>
              <a:t>done = 0 </a:t>
            </a:r>
            <a:r>
              <a:rPr lang="ko-KR" altLang="en-US" sz="3600" b="1" dirty="0"/>
              <a:t>→ </a:t>
            </a:r>
            <a:r>
              <a:rPr lang="en-US" altLang="ko-KR" sz="3600" b="1" dirty="0">
                <a:solidFill>
                  <a:srgbClr val="FF0000"/>
                </a:solidFill>
              </a:rPr>
              <a:t>1 </a:t>
            </a:r>
            <a:r>
              <a:rPr lang="en-US" altLang="ko-KR" sz="3600" b="1" dirty="0"/>
              <a:t>/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en-US" altLang="ko-KR" sz="3600" b="1" dirty="0" err="1"/>
              <a:t>tx</a:t>
            </a:r>
            <a:r>
              <a:rPr lang="en-US" altLang="ko-KR" sz="3600" b="1" dirty="0"/>
              <a:t> = z </a:t>
            </a:r>
            <a:r>
              <a:rPr lang="ko-KR" altLang="en-US" sz="3600" b="1" dirty="0"/>
              <a:t>→ </a:t>
            </a:r>
            <a:r>
              <a:rPr lang="en-US" altLang="ko-KR" sz="3600" b="1" dirty="0"/>
              <a:t>1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BF869E-78DE-4518-855F-606098F6F7E3}"/>
              </a:ext>
            </a:extLst>
          </p:cNvPr>
          <p:cNvSpPr/>
          <p:nvPr/>
        </p:nvSpPr>
        <p:spPr>
          <a:xfrm>
            <a:off x="9664700" y="3054350"/>
            <a:ext cx="393700" cy="1167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D3FBC0-4009-487D-9FDF-7B22FE39A24E}"/>
              </a:ext>
            </a:extLst>
          </p:cNvPr>
          <p:cNvSpPr/>
          <p:nvPr/>
        </p:nvSpPr>
        <p:spPr>
          <a:xfrm>
            <a:off x="6997700" y="2789693"/>
            <a:ext cx="1076325" cy="163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DA8CA-F2B7-47DD-B211-C0B16E384F5B}"/>
              </a:ext>
            </a:extLst>
          </p:cNvPr>
          <p:cNvSpPr txBox="1"/>
          <p:nvPr/>
        </p:nvSpPr>
        <p:spPr>
          <a:xfrm>
            <a:off x="9985375" y="1925618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IDLE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EB404-D35B-4033-96C5-C5F7468F49F5}"/>
              </a:ext>
            </a:extLst>
          </p:cNvPr>
          <p:cNvSpPr txBox="1"/>
          <p:nvPr/>
        </p:nvSpPr>
        <p:spPr>
          <a:xfrm>
            <a:off x="5852388" y="1925618"/>
            <a:ext cx="19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CHECK SUM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1687" y="3573780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SAME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1" y="1960345"/>
            <a:ext cx="9744075" cy="25723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01168" y="5726907"/>
            <a:ext cx="478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랜덤 데이터 테스트 통과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99" y="4634415"/>
            <a:ext cx="5172797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Simulation</a:t>
            </a:r>
            <a:endParaRPr lang="ko-KR" altLang="en-US" sz="6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91799" cy="26430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88394" y="1746250"/>
            <a:ext cx="409575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97874" y="3003391"/>
            <a:ext cx="427355" cy="981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4593181" y="2417596"/>
            <a:ext cx="1" cy="2040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2627" y="5561802"/>
            <a:ext cx="531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FND data = c0(0), 92(5), 90(9) </a:t>
            </a:r>
            <a:endParaRPr lang="ko-KR" alt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19175" y="4932034"/>
            <a:ext cx="1041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[39:0] </a:t>
            </a:r>
            <a:r>
              <a:rPr lang="en-US" altLang="ko-KR" sz="2400" b="1" dirty="0" err="1"/>
              <a:t>i_data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→ </a:t>
            </a:r>
            <a:r>
              <a:rPr lang="en-US" altLang="ko-KR" sz="2400" b="1" dirty="0"/>
              <a:t>data split </a:t>
            </a:r>
            <a:r>
              <a:rPr lang="ko-KR" altLang="en-US" sz="2400" b="1" dirty="0"/>
              <a:t>→ </a:t>
            </a:r>
            <a:r>
              <a:rPr lang="en-US" altLang="ko-KR" sz="2400" b="1" dirty="0"/>
              <a:t>digit split </a:t>
            </a:r>
            <a:r>
              <a:rPr lang="ko-KR" altLang="en-US" sz="2400" b="1" dirty="0"/>
              <a:t>→ </a:t>
            </a:r>
            <a:r>
              <a:rPr lang="en-US" altLang="ko-KR" sz="2400" b="1" dirty="0" err="1"/>
              <a:t>bcd_decoder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→ </a:t>
            </a:r>
            <a:r>
              <a:rPr lang="en-US" altLang="ko-KR" sz="2400" b="1" dirty="0"/>
              <a:t>segment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16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9ADC99-D07E-4AC6-B33B-64E1D304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2609850"/>
            <a:ext cx="6149434" cy="34671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B6077A-0220-4702-851C-DE465190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Trouble Shooting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DDC5A-FA8A-4403-8564-AFD4D090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센서 자체의 오류 신호</a:t>
            </a:r>
            <a:endParaRPr lang="en-US" altLang="ko-KR" sz="3200" b="1" dirty="0"/>
          </a:p>
          <a:p>
            <a:r>
              <a:rPr lang="ko-KR" altLang="en-US" dirty="0"/>
              <a:t> </a:t>
            </a:r>
            <a:r>
              <a:rPr lang="en-US" altLang="ko-KR" dirty="0"/>
              <a:t>FSM</a:t>
            </a:r>
            <a:r>
              <a:rPr lang="ko-KR" altLang="en-US" dirty="0"/>
              <a:t>에 방어 코드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F28AB4-FAF9-4EC9-B250-C0E79CD3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6" y="4582747"/>
            <a:ext cx="3942481" cy="1202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C51FB2-A866-47E9-8A18-2D763AB1A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" y="3117378"/>
            <a:ext cx="3942481" cy="13255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DC977F-84CE-4576-9BF3-8EFC326D4A82}"/>
              </a:ext>
            </a:extLst>
          </p:cNvPr>
          <p:cNvSpPr/>
          <p:nvPr/>
        </p:nvSpPr>
        <p:spPr>
          <a:xfrm>
            <a:off x="5895975" y="5469174"/>
            <a:ext cx="1257300" cy="707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3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929197" y="1858745"/>
            <a:ext cx="8730749" cy="421309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ts val="4500"/>
              </a:lnSpc>
              <a:defRPr/>
            </a:pPr>
            <a:r>
              <a:rPr lang="en-US" altLang="ko-KR" sz="4000" b="1" dirty="0">
                <a:solidFill>
                  <a:schemeClr val="dk1"/>
                </a:solidFill>
              </a:rPr>
              <a:t>1. Introduction</a:t>
            </a:r>
            <a:endParaRPr lang="en-US" altLang="ko-KR" sz="4000" b="1" dirty="0"/>
          </a:p>
          <a:p>
            <a:pPr lvl="0" algn="l">
              <a:lnSpc>
                <a:spcPts val="4500"/>
              </a:lnSpc>
              <a:defRPr/>
            </a:pPr>
            <a:r>
              <a:rPr lang="en-US" altLang="ko-KR" sz="4000" b="1" dirty="0"/>
              <a:t>2. SR04_Controller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4000" b="1" dirty="0"/>
              <a:t>3. Simulation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4000" b="1" dirty="0"/>
              <a:t>4. </a:t>
            </a:r>
            <a:r>
              <a:rPr lang="en-US" altLang="ko-KR" sz="4000" b="1" dirty="0" err="1"/>
              <a:t>TroubleShooting</a:t>
            </a:r>
            <a:r>
              <a:rPr lang="en-US" altLang="ko-KR" sz="4000" b="1" dirty="0"/>
              <a:t> &amp; Trade off</a:t>
            </a:r>
          </a:p>
          <a:p>
            <a:pPr lvl="0" algn="l">
              <a:lnSpc>
                <a:spcPts val="4500"/>
              </a:lnSpc>
              <a:defRPr/>
            </a:pPr>
            <a:endParaRPr lang="en-US" altLang="ko-KR" sz="4000" b="1" dirty="0"/>
          </a:p>
          <a:p>
            <a:pPr lvl="0" algn="l">
              <a:lnSpc>
                <a:spcPts val="4500"/>
              </a:lnSpc>
              <a:defRPr/>
            </a:pPr>
            <a:endParaRPr lang="en-US" altLang="ko-KR" sz="4000" b="1" dirty="0"/>
          </a:p>
        </p:txBody>
      </p:sp>
      <p:sp>
        <p:nvSpPr>
          <p:cNvPr id="5" name="제목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INDEX</a:t>
            </a:r>
            <a:endParaRPr kumimoji="0" lang="ko-KR" altLang="en-US" sz="6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69" y="1686551"/>
            <a:ext cx="9514240" cy="18567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3436" y="2007865"/>
            <a:ext cx="741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DATA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5304" y="2000313"/>
            <a:ext cx="1874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IDLE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4469" y="3976239"/>
            <a:ext cx="951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데이터의 </a:t>
            </a:r>
            <a:r>
              <a:rPr lang="en-US" altLang="ko-KR" sz="2400" b="1" dirty="0" smtClean="0"/>
              <a:t>High </a:t>
            </a:r>
            <a:r>
              <a:rPr lang="ko-KR" altLang="en-US" sz="2400" b="1" dirty="0" smtClean="0"/>
              <a:t>신호가 오래 유지될 때 리셋 후 </a:t>
            </a:r>
            <a:r>
              <a:rPr lang="en-US" altLang="ko-KR" sz="2400" b="1" dirty="0" smtClean="0"/>
              <a:t>IDLE </a:t>
            </a:r>
            <a:r>
              <a:rPr lang="ko-KR" altLang="en-US" sz="2400" b="1" dirty="0" smtClean="0"/>
              <a:t>상태로 천이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546372" y="1686551"/>
            <a:ext cx="344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?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9" y="2019922"/>
            <a:ext cx="4391638" cy="36390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B6077A-0220-4702-851C-DE465190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Trouble Shooting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DDC5A-FA8A-4403-8564-AFD4D090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3200" b="1" dirty="0"/>
              <a:t>타이밍 여유 개선</a:t>
            </a:r>
            <a:endParaRPr lang="en-US" altLang="ko-KR" sz="3200" b="1" dirty="0"/>
          </a:p>
          <a:p>
            <a:r>
              <a:rPr lang="en-US" altLang="ko-KR" dirty="0"/>
              <a:t> </a:t>
            </a:r>
            <a:r>
              <a:rPr lang="ko-KR" altLang="en-US" dirty="0"/>
              <a:t>계산 과정을 분할함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12C3FA0-4AAF-4BAB-9937-82CE3C6C505D}"/>
              </a:ext>
            </a:extLst>
          </p:cNvPr>
          <p:cNvSpPr txBox="1">
            <a:spLocks/>
          </p:cNvSpPr>
          <p:nvPr/>
        </p:nvSpPr>
        <p:spPr>
          <a:xfrm>
            <a:off x="838200" y="3073400"/>
            <a:ext cx="10515600" cy="3878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78" y="3073400"/>
            <a:ext cx="4151243" cy="2585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959" y="5755014"/>
            <a:ext cx="3577357" cy="3728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960" y="6127818"/>
            <a:ext cx="3577357" cy="364765"/>
          </a:xfrm>
          <a:prstGeom prst="rect">
            <a:avLst/>
          </a:prstGeom>
        </p:spPr>
      </p:pic>
      <p:sp>
        <p:nvSpPr>
          <p:cNvPr id="12" name="왼쪽 중괄호 11"/>
          <p:cNvSpPr/>
          <p:nvPr/>
        </p:nvSpPr>
        <p:spPr>
          <a:xfrm>
            <a:off x="2049781" y="3676650"/>
            <a:ext cx="45719" cy="4191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/>
          <p:cNvSpPr/>
          <p:nvPr/>
        </p:nvSpPr>
        <p:spPr>
          <a:xfrm>
            <a:off x="6900863" y="4234815"/>
            <a:ext cx="61912" cy="29670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7602074" y="2767978"/>
            <a:ext cx="3188493" cy="9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5755014"/>
            <a:ext cx="3668396" cy="3830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775" y="6099098"/>
            <a:ext cx="3668396" cy="38134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22827" y="5775443"/>
            <a:ext cx="848369" cy="7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6616" y="5775443"/>
            <a:ext cx="924555" cy="7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716065" y="4153068"/>
            <a:ext cx="660400" cy="4262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09" y="1037058"/>
            <a:ext cx="7292806" cy="1485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09" y="3604258"/>
            <a:ext cx="7292806" cy="1478281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5675132" y="2666998"/>
            <a:ext cx="594360" cy="7924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10497" y="2832406"/>
            <a:ext cx="155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+ 1 </a:t>
            </a:r>
            <a:r>
              <a:rPr lang="ko-KR" altLang="en-US" sz="2400" b="1" dirty="0">
                <a:solidFill>
                  <a:srgbClr val="FF0000"/>
                </a:solidFill>
              </a:rPr>
              <a:t>증가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7155" y="5532120"/>
            <a:ext cx="486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Good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Trade-off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96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80F0-BB4E-490C-99F7-D523B0AE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/>
              <a:t>Video</a:t>
            </a:r>
            <a:endParaRPr lang="ko-KR" altLang="en-US" sz="6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00AD6-704F-4E7C-9923-25AA94CB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D16AD-C4F7-42A7-80A1-AFA12AEE66F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673225"/>
            <a:ext cx="787827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UART_FIFO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0909"/>
            <a:ext cx="9144000" cy="1655762"/>
          </a:xfrm>
        </p:spPr>
        <p:txBody>
          <a:bodyPr/>
          <a:lstStyle/>
          <a:p>
            <a:pPr lvl="0">
              <a:defRPr/>
            </a:pPr>
            <a:r>
              <a:rPr lang="en-US" altLang="ko-KR" sz="4000" b="1" dirty="0"/>
              <a:t>3</a:t>
            </a:r>
            <a:r>
              <a:rPr lang="ko-KR" altLang="en-US" sz="4000" b="1" dirty="0"/>
              <a:t>조 박주원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0400" y="544920"/>
            <a:ext cx="7061200" cy="867304"/>
          </a:xfrm>
        </p:spPr>
        <p:txBody>
          <a:bodyPr>
            <a:noAutofit/>
          </a:bodyPr>
          <a:lstStyle/>
          <a:p>
            <a:pPr lvl="0" algn="l">
              <a:defRPr/>
            </a:pPr>
            <a:r>
              <a:rPr lang="en-US" altLang="ko-KR" b="1"/>
              <a:t>INDEX</a:t>
            </a:r>
            <a:endParaRPr lang="ko-KR" altLang="en-US" b="1"/>
          </a:p>
        </p:txBody>
      </p:sp>
      <p:sp>
        <p:nvSpPr>
          <p:cNvPr id="4" name="내용 개체 틀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4500"/>
              </a:lnSpc>
              <a:defRPr/>
            </a:pPr>
            <a:r>
              <a:rPr lang="en-US" altLang="ko-KR" sz="3200" b="1" dirty="0"/>
              <a:t> 1. INTRODUCE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3200" b="1" dirty="0"/>
              <a:t> 2. UART (Rx, </a:t>
            </a:r>
            <a:r>
              <a:rPr lang="en-US" altLang="ko-KR" sz="3200" b="1" dirty="0" err="1"/>
              <a:t>Tx</a:t>
            </a:r>
            <a:r>
              <a:rPr lang="en-US" altLang="ko-KR" sz="3200" b="1" dirty="0"/>
              <a:t>)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3200" b="1" dirty="0"/>
              <a:t> 3. FIFO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3200" b="1" dirty="0"/>
              <a:t> 4. UART_FIFO </a:t>
            </a:r>
            <a:r>
              <a:rPr lang="ko-KR" altLang="en-US" sz="3200" b="1" dirty="0"/>
              <a:t>검증</a:t>
            </a:r>
            <a:r>
              <a:rPr lang="en-US" altLang="ko-KR" sz="3200" b="1" dirty="0"/>
              <a:t>(loopback </a:t>
            </a:r>
            <a:r>
              <a:rPr lang="ko-KR" altLang="en-US" sz="3200" b="1" dirty="0"/>
              <a:t>구조</a:t>
            </a:r>
            <a:r>
              <a:rPr lang="en-US" altLang="ko-KR" sz="3200" b="1" dirty="0"/>
              <a:t>)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3200" b="1" dirty="0"/>
              <a:t> 5. ASCII_SENDER</a:t>
            </a:r>
          </a:p>
          <a:p>
            <a:pPr lvl="0" algn="l">
              <a:lnSpc>
                <a:spcPts val="4500"/>
              </a:lnSpc>
              <a:defRPr/>
            </a:pPr>
            <a:r>
              <a:rPr lang="en-US" altLang="ko-KR" sz="3200" b="1" dirty="0"/>
              <a:t> 6. </a:t>
            </a:r>
            <a:r>
              <a:rPr lang="en-US" altLang="ko-KR" sz="3200" b="1" dirty="0" err="1"/>
              <a:t>UART_FIFO_Top</a:t>
            </a:r>
            <a:endParaRPr lang="en-US" altLang="ko-KR" sz="32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278" y="2114459"/>
            <a:ext cx="6887811" cy="33048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21600" y="1778899"/>
            <a:ext cx="3934436" cy="386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/>
              <a:t>WHY? (</a:t>
            </a:r>
            <a:r>
              <a:rPr lang="ko-KR" altLang="en-US" sz="2800" b="1"/>
              <a:t>목표</a:t>
            </a:r>
            <a:r>
              <a:rPr lang="en-US" altLang="ko-KR" sz="2800" b="1"/>
              <a:t>)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1. </a:t>
            </a:r>
            <a:r>
              <a:rPr lang="ko-KR" altLang="en-US" sz="2000" b="1"/>
              <a:t>현재까지 만든 </a:t>
            </a:r>
            <a:r>
              <a:rPr lang="en-US" altLang="ko-KR" sz="2000" b="1"/>
              <a:t>stopwatch/watch </a:t>
            </a:r>
            <a:r>
              <a:rPr lang="ko-KR" altLang="en-US" sz="2000" b="1"/>
              <a:t>모듈과 센서를 </a:t>
            </a:r>
            <a:r>
              <a:rPr lang="en-US" altLang="ko-KR" sz="2000" b="1">
                <a:solidFill>
                  <a:srgbClr val="FF0000"/>
                </a:solidFill>
              </a:rPr>
              <a:t>pc</a:t>
            </a:r>
            <a:r>
              <a:rPr lang="ko-KR" altLang="en-US" sz="2000" b="1">
                <a:solidFill>
                  <a:srgbClr val="FF0000"/>
                </a:solidFill>
              </a:rPr>
              <a:t>를 통해 제어하기</a:t>
            </a:r>
            <a:r>
              <a:rPr lang="ko-KR" altLang="en-US" sz="2000" b="1"/>
              <a:t> 위해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2. </a:t>
            </a:r>
            <a:r>
              <a:rPr lang="ko-KR" altLang="en-US" sz="2000" b="1"/>
              <a:t>위의 모듈을 비롯한 </a:t>
            </a:r>
            <a:r>
              <a:rPr lang="en-US" altLang="ko-KR" sz="2000" b="1"/>
              <a:t>FPGA</a:t>
            </a:r>
            <a:r>
              <a:rPr lang="ko-KR" altLang="en-US" sz="2000" b="1"/>
              <a:t>에서 발생한 데이터들을 </a:t>
            </a:r>
            <a:r>
              <a:rPr lang="en-US" altLang="ko-KR" sz="2000" b="1"/>
              <a:t>pc</a:t>
            </a:r>
            <a:r>
              <a:rPr lang="ko-KR" altLang="en-US" sz="2000" b="1"/>
              <a:t>를 통해 </a:t>
            </a:r>
            <a:r>
              <a:rPr lang="ko-KR" altLang="en-US" sz="2000" b="1">
                <a:solidFill>
                  <a:srgbClr val="FF0000"/>
                </a:solidFill>
              </a:rPr>
              <a:t>값을 출력하기</a:t>
            </a:r>
            <a:r>
              <a:rPr lang="ko-KR" altLang="en-US" sz="2000" b="1"/>
              <a:t> 위해</a:t>
            </a:r>
            <a:endParaRPr lang="en-US" altLang="ko-KR" sz="2000" b="1"/>
          </a:p>
        </p:txBody>
      </p:sp>
      <p:sp>
        <p:nvSpPr>
          <p:cNvPr id="9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 dirty="0" smtClean="0"/>
              <a:t>INTRODUCE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4695" y="3312060"/>
            <a:ext cx="1209945" cy="7122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105340" y="3663426"/>
            <a:ext cx="81481" cy="884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2984155" y="3821906"/>
            <a:ext cx="1619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46080" y="3802856"/>
            <a:ext cx="0" cy="74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721600" y="1504715"/>
            <a:ext cx="39344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/>
              <a:t>HOW? (</a:t>
            </a:r>
            <a:r>
              <a:rPr lang="ko-KR" altLang="en-US" sz="2800" b="1"/>
              <a:t>사용법</a:t>
            </a:r>
            <a:r>
              <a:rPr lang="en-US" altLang="ko-KR" sz="2800" b="1"/>
              <a:t>)</a:t>
            </a:r>
          </a:p>
          <a:p>
            <a:pPr lvl="0">
              <a:defRPr/>
            </a:pPr>
            <a:endParaRPr lang="en-US" altLang="ko-KR" sz="2000" b="1"/>
          </a:p>
          <a:p>
            <a:pPr marL="342900" lvl="0" indent="-342900">
              <a:buFont typeface="Wingdings"/>
              <a:buChar char="l"/>
              <a:defRPr/>
            </a:pPr>
            <a:r>
              <a:rPr lang="en-US" altLang="ko-KR" sz="2000" b="1"/>
              <a:t>‘M’</a:t>
            </a:r>
            <a:r>
              <a:rPr lang="ko-KR" altLang="en-US" sz="2000" b="1"/>
              <a:t> 입력으로 모드를 변경</a:t>
            </a:r>
          </a:p>
          <a:p>
            <a:pPr lvl="0">
              <a:defRPr/>
            </a:pPr>
            <a:r>
              <a:rPr lang="en-US" altLang="ko-KR" sz="2000" b="1"/>
              <a:t>    0 : stopwatch</a:t>
            </a:r>
          </a:p>
          <a:p>
            <a:pPr lvl="0">
              <a:defRPr/>
            </a:pPr>
            <a:r>
              <a:rPr lang="en-US" altLang="ko-KR" sz="2000" b="1"/>
              <a:t>    1 : watch</a:t>
            </a:r>
          </a:p>
          <a:p>
            <a:pPr lvl="0">
              <a:defRPr/>
            </a:pPr>
            <a:r>
              <a:rPr lang="en-US" altLang="ko-KR" sz="2000" b="1"/>
              <a:t>    2 : sr04 sensor</a:t>
            </a:r>
          </a:p>
          <a:p>
            <a:pPr lvl="0">
              <a:defRPr/>
            </a:pPr>
            <a:r>
              <a:rPr lang="en-US" altLang="ko-KR" sz="2000" b="1"/>
              <a:t>    3 : dht11 sensor</a:t>
            </a:r>
          </a:p>
          <a:p>
            <a:pPr lvl="0">
              <a:defRPr/>
            </a:pPr>
            <a:endParaRPr lang="en-US" altLang="ko-KR" sz="2000" b="1"/>
          </a:p>
          <a:p>
            <a:pPr marL="342900" lvl="0" indent="-342900">
              <a:buFont typeface="Wingdings"/>
              <a:buChar char="l"/>
              <a:defRPr/>
            </a:pPr>
            <a:r>
              <a:rPr lang="en-US" altLang="ko-KR" sz="2000" b="1"/>
              <a:t>‘T’</a:t>
            </a:r>
            <a:r>
              <a:rPr lang="ko-KR" altLang="en-US" sz="2000" b="1"/>
              <a:t> 입력으로 데이터를 출력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+ </a:t>
            </a:r>
            <a:r>
              <a:rPr lang="ko-KR" altLang="en-US" sz="2000" b="1"/>
              <a:t>이후에도 </a:t>
            </a:r>
            <a:r>
              <a:rPr lang="en-US" altLang="ko-KR" sz="2000" b="1"/>
              <a:t>lb_data</a:t>
            </a:r>
            <a:r>
              <a:rPr lang="ko-KR" altLang="en-US" sz="2000" b="1"/>
              <a:t>는 </a:t>
            </a:r>
            <a:r>
              <a:rPr lang="en-US" altLang="ko-KR" sz="2000" b="1"/>
              <a:t>stopwatch/watch</a:t>
            </a:r>
            <a:r>
              <a:rPr lang="ko-KR" altLang="en-US" sz="2000" b="1"/>
              <a:t>를 제어하는데에도 사용됨</a:t>
            </a:r>
            <a:endParaRPr lang="en-US" altLang="ko-KR" sz="2000" b="1"/>
          </a:p>
        </p:txBody>
      </p:sp>
      <p:sp>
        <p:nvSpPr>
          <p:cNvPr id="9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INTRODUCE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660400" y="5539819"/>
            <a:ext cx="5211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Ex ) Mode 1</a:t>
            </a:r>
            <a:r>
              <a:rPr lang="ko-KR" altLang="en-US" sz="2000" b="1"/>
              <a:t>에서 </a:t>
            </a:r>
            <a:r>
              <a:rPr lang="en-US" altLang="ko-KR" sz="2000" b="1"/>
              <a:t>“T”</a:t>
            </a:r>
            <a:r>
              <a:rPr lang="ko-KR" altLang="en-US" sz="2000" b="1"/>
              <a:t>를 입력시</a:t>
            </a:r>
          </a:p>
          <a:p>
            <a:pPr lvl="0">
              <a:defRPr/>
            </a:pPr>
            <a:r>
              <a:rPr lang="en-US" altLang="ko-KR" sz="2000" b="1"/>
              <a:t>      -&gt; “TIME = 12:00:00:00” </a:t>
            </a:r>
            <a:r>
              <a:rPr lang="ko-KR" altLang="en-US" sz="2000" b="1"/>
              <a:t>이 출력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360278" y="2114459"/>
            <a:ext cx="6887811" cy="3304829"/>
            <a:chOff x="360278" y="2114459"/>
            <a:chExt cx="6887811" cy="33048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60278" y="2114459"/>
              <a:ext cx="6887811" cy="330482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34695" y="3312060"/>
              <a:ext cx="1209945" cy="71225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105340" y="3663426"/>
              <a:ext cx="81481" cy="884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H="1">
              <a:off x="2984155" y="3821906"/>
              <a:ext cx="1619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146080" y="3802856"/>
              <a:ext cx="0" cy="7453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448" y="1750505"/>
            <a:ext cx="2772162" cy="3924848"/>
          </a:xfrm>
          <a:prstGeom prst="rect">
            <a:avLst/>
          </a:prstGeom>
        </p:spPr>
      </p:pic>
      <p:sp>
        <p:nvSpPr>
          <p:cNvPr id="8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UART</a:t>
            </a:r>
            <a:endParaRPr lang="ko-KR" altLang="en-US" b="1"/>
          </a:p>
        </p:txBody>
      </p:sp>
      <p:sp>
        <p:nvSpPr>
          <p:cNvPr id="9" name="TextBox 9"/>
          <p:cNvSpPr txBox="1"/>
          <p:nvPr/>
        </p:nvSpPr>
        <p:spPr>
          <a:xfrm>
            <a:off x="4949883" y="1563382"/>
            <a:ext cx="7162800" cy="32004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2400" b="1" i="0" u="none" strike="noStrike">
                <a:solidFill>
                  <a:srgbClr val="000000"/>
                </a:solidFill>
              </a:rPr>
              <a:t>직렬 통신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en-US" sz="2400" b="1" i="0" u="none" strike="noStrike">
                <a:solidFill>
                  <a:srgbClr val="000000"/>
                </a:solidFill>
              </a:rPr>
              <a:t>Baud Rate : 9600bps	-&gt;  tick </a:t>
            </a:r>
            <a:r>
              <a:rPr lang="ko-KR" altLang="en-US" sz="2400" b="1" i="0" u="none" strike="noStrike">
                <a:solidFill>
                  <a:srgbClr val="000000"/>
                </a:solidFill>
              </a:rPr>
              <a:t>신호 </a:t>
            </a:r>
            <a:r>
              <a:rPr lang="en-US" altLang="ko-KR" sz="2400" b="1" i="0" u="none" strike="noStrike">
                <a:solidFill>
                  <a:srgbClr val="000000"/>
                </a:solidFill>
              </a:rPr>
              <a:t>: 9600Hz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en-US" sz="2400" b="1" i="0" u="none" strike="noStrike">
                <a:solidFill>
                  <a:srgbClr val="000000"/>
                </a:solidFill>
              </a:rPr>
              <a:t>1 bit = 104.166us</a:t>
            </a:r>
          </a:p>
          <a:p>
            <a:pPr marL="723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  <a:defRPr/>
            </a:pPr>
            <a:r>
              <a:rPr lang="en-US" sz="2400" b="1" i="0" u="none" strike="noStrike">
                <a:solidFill>
                  <a:srgbClr val="000000"/>
                </a:solidFill>
              </a:rPr>
              <a:t>104.166us / 16 = 6.51us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en-US" sz="2400" b="1">
                <a:solidFill>
                  <a:srgbClr val="000000"/>
                </a:solidFill>
              </a:rPr>
              <a:t>Start / Stop bit : 1bit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en-US" sz="2400" b="1" i="0" u="none" strike="noStrike">
                <a:solidFill>
                  <a:srgbClr val="000000"/>
                </a:solidFill>
              </a:rPr>
              <a:t>Data bit : 8bit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en-US" sz="2400" b="1" i="0" u="none" strike="noStrike">
                <a:solidFill>
                  <a:srgbClr val="000000"/>
                </a:solidFill>
              </a:rPr>
              <a:t>Parity </a:t>
            </a:r>
            <a:r>
              <a:rPr lang="en-US" sz="2400" b="1">
                <a:solidFill>
                  <a:srgbClr val="000000"/>
                </a:solidFill>
              </a:rPr>
              <a:t>bit </a:t>
            </a:r>
            <a:r>
              <a:rPr lang="ko-KR" altLang="en-US" sz="2400" b="1">
                <a:solidFill>
                  <a:srgbClr val="000000"/>
                </a:solidFill>
              </a:rPr>
              <a:t>없음</a:t>
            </a:r>
            <a:endParaRPr lang="en-US" altLang="ko-KR" sz="2400" b="1">
              <a:solidFill>
                <a:srgbClr val="000000"/>
              </a:solidFill>
            </a:endParaRP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9883" y="4696670"/>
            <a:ext cx="6004042" cy="1787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073" y="1731267"/>
            <a:ext cx="3270110" cy="1788341"/>
          </a:xfrm>
          <a:prstGeom prst="rect">
            <a:avLst/>
          </a:prstGeom>
        </p:spPr>
      </p:pic>
      <p:sp>
        <p:nvSpPr>
          <p:cNvPr id="8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UART_Tx</a:t>
            </a:r>
            <a:endParaRPr lang="ko-KR" altLang="en-US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4866" y="648826"/>
            <a:ext cx="4099629" cy="54457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44866" y="3103927"/>
            <a:ext cx="1826011" cy="1048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20132" y="3776876"/>
            <a:ext cx="393443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/>
              <a:buChar char="l"/>
              <a:defRPr/>
            </a:pPr>
            <a:r>
              <a:rPr lang="en-US" altLang="ko-KR" sz="2800" b="1"/>
              <a:t>UART_Tx</a:t>
            </a:r>
            <a:r>
              <a:rPr lang="ko-KR" altLang="en-US" sz="2800" b="1"/>
              <a:t>의 특징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  UART_Tx</a:t>
            </a:r>
            <a:r>
              <a:rPr lang="ko-KR" altLang="en-US" sz="2000" b="1"/>
              <a:t>는 규칙에 맞도록 파형을 생성해야하는 역할</a:t>
            </a:r>
          </a:p>
          <a:p>
            <a:pPr lvl="0">
              <a:defRPr/>
            </a:pPr>
            <a:r>
              <a:rPr lang="en-US" altLang="ko-KR" sz="2000" b="1"/>
              <a:t>  start </a:t>
            </a:r>
            <a:r>
              <a:rPr lang="ko-KR" altLang="en-US" sz="2000" b="1"/>
              <a:t>신호가 들어와도 </a:t>
            </a:r>
            <a:r>
              <a:rPr lang="en-US" altLang="ko-KR" sz="2000" b="1"/>
              <a:t>b_tick</a:t>
            </a:r>
            <a:r>
              <a:rPr lang="ko-KR" altLang="en-US" sz="2000" b="1"/>
              <a:t>에 타이밍을 맞추기 위해 </a:t>
            </a:r>
            <a:r>
              <a:rPr lang="en-US" altLang="ko-KR" sz="2000" b="1"/>
              <a:t>WAIT state</a:t>
            </a:r>
            <a:r>
              <a:rPr lang="ko-KR" altLang="en-US" sz="2000" b="1"/>
              <a:t>가 있음</a:t>
            </a:r>
            <a:endParaRPr lang="en-US" altLang="ko-KR"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00"/>
              </a:lnSpc>
              <a:defRPr/>
            </a:pPr>
            <a:r>
              <a:rPr lang="en-US" altLang="ko-KR" b="1" dirty="0" smtClean="0"/>
              <a:t>SR04 specification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87513"/>
            <a:ext cx="6114436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FF0000"/>
                </a:solidFill>
              </a:rPr>
              <a:t>초음파</a:t>
            </a:r>
            <a:r>
              <a:rPr lang="ko-KR" altLang="en-US" sz="3000" b="1"/>
              <a:t>를 이용하여 </a:t>
            </a:r>
          </a:p>
          <a:p>
            <a:pPr marL="0" lvl="0" indent="0">
              <a:buNone/>
              <a:defRPr/>
            </a:pPr>
            <a:r>
              <a:rPr lang="en-US" altLang="ko-KR" sz="3000" b="1"/>
              <a:t>	</a:t>
            </a:r>
            <a:r>
              <a:rPr lang="ko-KR" altLang="en-US" sz="3000" b="1"/>
              <a:t>물체까지의 </a:t>
            </a:r>
            <a:r>
              <a:rPr lang="ko-KR" altLang="en-US" sz="4000" b="1">
                <a:solidFill>
                  <a:srgbClr val="FF0000"/>
                </a:solidFill>
              </a:rPr>
              <a:t>거리</a:t>
            </a:r>
            <a:r>
              <a:rPr lang="ko-KR" altLang="en-US" sz="3000" b="1"/>
              <a:t>를 측정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개의 </a:t>
            </a:r>
            <a:r>
              <a:rPr lang="en-US" altLang="ko-KR"/>
              <a:t>pin</a:t>
            </a:r>
            <a:r>
              <a:rPr lang="ko-KR" altLang="en-US"/>
              <a:t>으로 구성</a:t>
            </a:r>
          </a:p>
          <a:p>
            <a:pPr lvl="1">
              <a:defRPr/>
            </a:pPr>
            <a:r>
              <a:rPr lang="en-US" altLang="ko-KR" sz="3000"/>
              <a:t>VCC</a:t>
            </a:r>
          </a:p>
          <a:p>
            <a:pPr lvl="1">
              <a:defRPr/>
            </a:pPr>
            <a:r>
              <a:rPr lang="en-US" altLang="ko-KR" sz="3000"/>
              <a:t>Trig</a:t>
            </a:r>
          </a:p>
          <a:p>
            <a:pPr lvl="1">
              <a:defRPr/>
            </a:pPr>
            <a:r>
              <a:rPr lang="en-US" altLang="ko-KR" sz="3000"/>
              <a:t>Echo</a:t>
            </a:r>
          </a:p>
          <a:p>
            <a:pPr lvl="1">
              <a:defRPr/>
            </a:pPr>
            <a:r>
              <a:rPr lang="en-US" altLang="ko-KR" sz="3000"/>
              <a:t>GND</a:t>
            </a:r>
          </a:p>
          <a:p>
            <a:pPr lvl="0">
              <a:defRPr/>
            </a:pPr>
            <a:endParaRPr lang="ko-KR" altLang="en-US" sz="4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2882" y="1687513"/>
            <a:ext cx="4401164" cy="2772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8426" y="1731929"/>
            <a:ext cx="3181963" cy="1805979"/>
          </a:xfrm>
          <a:prstGeom prst="rect">
            <a:avLst/>
          </a:prstGeom>
        </p:spPr>
      </p:pic>
      <p:sp>
        <p:nvSpPr>
          <p:cNvPr id="9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UART_Rx</a:t>
            </a:r>
            <a:endParaRPr lang="ko-KR" altLang="en-US" b="1"/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6124" y="2242404"/>
            <a:ext cx="5377343" cy="38701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8014" y="3776876"/>
            <a:ext cx="39344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/>
              <a:buChar char="l"/>
              <a:defRPr/>
            </a:pPr>
            <a:r>
              <a:rPr lang="en-US" altLang="ko-KR" sz="2800" b="1"/>
              <a:t>UART_Rx</a:t>
            </a:r>
            <a:r>
              <a:rPr lang="ko-KR" altLang="en-US" sz="2800" b="1"/>
              <a:t>의 특징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  </a:t>
            </a:r>
            <a:r>
              <a:rPr lang="ko-KR" altLang="en-US" sz="2000" b="1"/>
              <a:t>파형을 약속한 방식대로 해석하는 역할</a:t>
            </a:r>
          </a:p>
          <a:p>
            <a:pPr lvl="0">
              <a:defRPr/>
            </a:pPr>
            <a:r>
              <a:rPr lang="en-US" altLang="ko-KR" sz="2000" b="1"/>
              <a:t>  Date</a:t>
            </a:r>
            <a:r>
              <a:rPr lang="ko-KR" altLang="en-US" sz="2000" b="1"/>
              <a:t>를 해석할 때</a:t>
            </a:r>
            <a:r>
              <a:rPr lang="en-US" altLang="ko-KR" sz="2000" b="1"/>
              <a:t>, </a:t>
            </a:r>
            <a:r>
              <a:rPr lang="ko-KR" altLang="en-US" sz="2000" b="1"/>
              <a:t>정확한 값을 해석하기 위해 </a:t>
            </a:r>
            <a:r>
              <a:rPr lang="en-US" altLang="ko-KR" sz="2000" b="1"/>
              <a:t>x16</a:t>
            </a:r>
            <a:r>
              <a:rPr lang="ko-KR" altLang="en-US" sz="2000" b="1"/>
              <a:t>배인 </a:t>
            </a:r>
            <a:r>
              <a:rPr lang="en-US" altLang="ko-KR" sz="2000" b="1"/>
              <a:t>b_tick</a:t>
            </a:r>
            <a:r>
              <a:rPr lang="ko-KR" altLang="en-US" sz="2000" b="1"/>
              <a:t>을 사용</a:t>
            </a:r>
          </a:p>
          <a:p>
            <a:pPr lvl="0">
              <a:defRPr/>
            </a:pPr>
            <a:r>
              <a:rPr lang="en-US" altLang="ko-KR" sz="2000" b="1"/>
              <a:t> 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79134" y="4957893"/>
            <a:ext cx="1129067" cy="755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891156" y="4177503"/>
            <a:ext cx="1129067" cy="755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19288" y="3539940"/>
            <a:ext cx="1129067" cy="755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9134" y="643188"/>
            <a:ext cx="4873625" cy="145104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7057199" y="1146425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7389399" y="1146424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7740154" y="1146424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8096414" y="1146424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8446645" y="1146425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8778845" y="1146424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129600" y="1146424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9485860" y="1146424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6682385" y="1146425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507764" y="1146425"/>
            <a:ext cx="151002" cy="3104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FIFO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1208013" y="1897742"/>
            <a:ext cx="481528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/>
              <a:t>-First In First Out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ko-KR" altLang="en-US" sz="2000" b="1"/>
              <a:t>먼저 </a:t>
            </a:r>
            <a:r>
              <a:rPr lang="en-US" altLang="ko-KR" sz="2000" b="1"/>
              <a:t>push</a:t>
            </a:r>
            <a:r>
              <a:rPr lang="ko-KR" altLang="en-US" sz="2000" b="1"/>
              <a:t>된 </a:t>
            </a:r>
            <a:r>
              <a:rPr lang="en-US" altLang="ko-KR" sz="2000" b="1"/>
              <a:t>data</a:t>
            </a:r>
            <a:r>
              <a:rPr lang="ko-KR" altLang="en-US" sz="2000" b="1"/>
              <a:t>가 먼저 </a:t>
            </a:r>
            <a:r>
              <a:rPr lang="en-US" altLang="ko-KR" sz="2000" b="1"/>
              <a:t>pop</a:t>
            </a:r>
            <a:r>
              <a:rPr lang="ko-KR" altLang="en-US" sz="2000" b="1"/>
              <a:t>된다</a:t>
            </a:r>
          </a:p>
          <a:p>
            <a:pPr lvl="0">
              <a:defRPr/>
            </a:pPr>
            <a:r>
              <a:rPr lang="en-US" altLang="ko-KR" sz="2000" b="1"/>
              <a:t>  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3200" b="1"/>
              <a:t>-WHY?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UART</a:t>
            </a:r>
            <a:r>
              <a:rPr lang="ko-KR" altLang="en-US" sz="2000" b="1"/>
              <a:t>로 여러 </a:t>
            </a:r>
            <a:r>
              <a:rPr lang="en-US" altLang="ko-KR" sz="2000" b="1"/>
              <a:t>Byte</a:t>
            </a:r>
            <a:r>
              <a:rPr lang="ko-KR" altLang="en-US" sz="2000" b="1"/>
              <a:t>를 한꺼번에 보낼 때 </a:t>
            </a:r>
            <a:r>
              <a:rPr lang="en-US" altLang="ko-KR" sz="2000" b="1"/>
              <a:t>Data</a:t>
            </a:r>
            <a:r>
              <a:rPr lang="ko-KR" altLang="en-US" sz="2000" b="1"/>
              <a:t>가 왜곡되는 현상이 발생</a:t>
            </a:r>
          </a:p>
          <a:p>
            <a:pPr lvl="0">
              <a:defRPr/>
            </a:pPr>
            <a:r>
              <a:rPr lang="en-US" altLang="ko-KR" sz="2000" b="1"/>
              <a:t>Tx</a:t>
            </a:r>
            <a:r>
              <a:rPr lang="ko-KR" altLang="en-US" sz="2000" b="1"/>
              <a:t>와 </a:t>
            </a:r>
            <a:r>
              <a:rPr lang="en-US" altLang="ko-KR" sz="2000" b="1"/>
              <a:t>Rx </a:t>
            </a:r>
            <a:r>
              <a:rPr lang="ko-KR" altLang="en-US" sz="2000" b="1"/>
              <a:t>사이를 중재해줄 </a:t>
            </a:r>
            <a:r>
              <a:rPr lang="en-US" altLang="ko-KR" sz="2000" b="1"/>
              <a:t>buffer</a:t>
            </a:r>
            <a:r>
              <a:rPr lang="ko-KR" altLang="en-US" sz="2000" b="1"/>
              <a:t>가 필요</a:t>
            </a:r>
            <a:endParaRPr lang="en-US" altLang="ko-KR" sz="2000" b="1"/>
          </a:p>
        </p:txBody>
      </p:sp>
      <p:grpSp>
        <p:nvGrpSpPr>
          <p:cNvPr id="4" name="그룹 3"/>
          <p:cNvGrpSpPr/>
          <p:nvPr/>
        </p:nvGrpSpPr>
        <p:grpSpPr>
          <a:xfrm>
            <a:off x="6189804" y="2888583"/>
            <a:ext cx="5521413" cy="3238817"/>
            <a:chOff x="6291404" y="3328974"/>
            <a:chExt cx="5521413" cy="3238817"/>
          </a:xfrm>
        </p:grpSpPr>
        <p:pic>
          <p:nvPicPr>
            <p:cNvPr id="6" name="그림 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291404" y="3328974"/>
              <a:ext cx="5521413" cy="323881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346656" y="3769360"/>
              <a:ext cx="913423" cy="3759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46656" y="5168575"/>
              <a:ext cx="2508544" cy="3759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1</a:t>
              </a:r>
              <a:endParaRPr lang="ko-KR" altLang="en-US"/>
            </a:p>
          </p:txBody>
        </p:sp>
        <p:cxnSp>
          <p:nvCxnSpPr>
            <p:cNvPr id="3" name="직선 화살표 연결선 2"/>
            <p:cNvCxnSpPr>
              <a:stCxn id="8" idx="2"/>
              <a:endCxn id="10" idx="0"/>
            </p:cNvCxnSpPr>
            <p:nvPr/>
          </p:nvCxnSpPr>
          <p:spPr>
            <a:xfrm>
              <a:off x="7803368" y="4145279"/>
              <a:ext cx="797560" cy="10232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15191" y="820488"/>
            <a:ext cx="3494945" cy="3687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6867" y="1412224"/>
            <a:ext cx="3334215" cy="2343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4555" y="3660292"/>
            <a:ext cx="2216445" cy="2983952"/>
          </a:xfrm>
          <a:prstGeom prst="rect">
            <a:avLst/>
          </a:prstGeom>
        </p:spPr>
      </p:pic>
      <p:sp>
        <p:nvSpPr>
          <p:cNvPr id="9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FIFO</a:t>
            </a:r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6123962" y="1736689"/>
            <a:ext cx="48152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/>
              <a:t>-Control_unit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W_ptr, r_ptr </a:t>
            </a:r>
            <a:r>
              <a:rPr lang="ko-KR" altLang="en-US" sz="2000" b="1"/>
              <a:t>을 관리하여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Regsiter</a:t>
            </a:r>
            <a:r>
              <a:rPr lang="ko-KR" altLang="en-US" sz="2000" b="1"/>
              <a:t>의 </a:t>
            </a:r>
            <a:r>
              <a:rPr lang="en-US" altLang="ko-KR" sz="2000" b="1"/>
              <a:t>Data</a:t>
            </a:r>
            <a:r>
              <a:rPr lang="ko-KR" altLang="en-US" sz="2000" b="1"/>
              <a:t>를 </a:t>
            </a:r>
            <a:r>
              <a:rPr lang="en-US" altLang="ko-KR" sz="2000" b="1"/>
              <a:t>write, read</a:t>
            </a:r>
            <a:r>
              <a:rPr lang="ko-KR" altLang="en-US" sz="2000" b="1"/>
              <a:t>하는 역할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3200" b="1"/>
              <a:t>-Register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r>
              <a:rPr lang="en-US" altLang="ko-KR" sz="2000" b="1"/>
              <a:t>8bit * 4 address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FIFO</a:t>
            </a:r>
            <a:endParaRPr lang="ko-KR" altLang="en-US" b="1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60881" y="2230088"/>
          <a:ext cx="70365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22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 rot="10800000">
            <a:off x="2390862" y="2734810"/>
            <a:ext cx="268448" cy="31039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7187" y="3045204"/>
            <a:ext cx="125386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r_ptr = 0</a:t>
            </a:r>
          </a:p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w_ptr = 0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 rot="10800000">
            <a:off x="1761411" y="2734810"/>
            <a:ext cx="268448" cy="31039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02446" y="2182135"/>
            <a:ext cx="11095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Empty</a:t>
            </a:r>
            <a:endParaRPr lang="ko-KR" altLang="en-US" sz="2400" b="1"/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360881" y="3746618"/>
          <a:ext cx="70365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2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아래쪽 화살표 16"/>
          <p:cNvSpPr/>
          <p:nvPr/>
        </p:nvSpPr>
        <p:spPr>
          <a:xfrm rot="10800000">
            <a:off x="5613217" y="4251340"/>
            <a:ext cx="268448" cy="31039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27187" y="4561734"/>
            <a:ext cx="1160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r_ptr = 0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19" name="아래쪽 화살표 18"/>
          <p:cNvSpPr/>
          <p:nvPr/>
        </p:nvSpPr>
        <p:spPr>
          <a:xfrm rot="10800000">
            <a:off x="1761411" y="4251340"/>
            <a:ext cx="268448" cy="31039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02446" y="3517614"/>
            <a:ext cx="136928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‘a’ push</a:t>
            </a:r>
          </a:p>
          <a:p>
            <a:pPr lvl="0">
              <a:defRPr/>
            </a:pPr>
            <a:r>
              <a:rPr lang="en-US" altLang="ko-KR" sz="2400" b="1"/>
              <a:t>‘b’ push</a:t>
            </a:r>
            <a:endParaRPr lang="ko-KR" altLang="en-US" sz="2400" b="1"/>
          </a:p>
        </p:txBody>
      </p:sp>
      <p:sp>
        <p:nvSpPr>
          <p:cNvPr id="21" name="TextBox 20"/>
          <p:cNvSpPr txBox="1"/>
          <p:nvPr/>
        </p:nvSpPr>
        <p:spPr>
          <a:xfrm>
            <a:off x="5120505" y="4561733"/>
            <a:ext cx="12538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w_ptr = 2</a:t>
            </a:r>
            <a:endParaRPr lang="ko-KR" altLang="en-US" b="1">
              <a:solidFill>
                <a:srgbClr val="0070C0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360881" y="5115665"/>
          <a:ext cx="70365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2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아래쪽 화살표 22"/>
          <p:cNvSpPr/>
          <p:nvPr/>
        </p:nvSpPr>
        <p:spPr>
          <a:xfrm rot="10800000">
            <a:off x="5613217" y="5620387"/>
            <a:ext cx="268448" cy="31039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66901" y="5930780"/>
            <a:ext cx="1160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r_ptr = 1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25" name="아래쪽 화살표 24"/>
          <p:cNvSpPr/>
          <p:nvPr/>
        </p:nvSpPr>
        <p:spPr>
          <a:xfrm rot="10800000">
            <a:off x="3850270" y="5620387"/>
            <a:ext cx="268448" cy="31039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120505" y="5930780"/>
            <a:ext cx="12538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w_ptr = 2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02446" y="5019760"/>
            <a:ext cx="1208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‘a’ pop</a:t>
            </a:r>
            <a:endParaRPr lang="ko-KR" altLang="en-US" sz="2400" b="1"/>
          </a:p>
        </p:txBody>
      </p:sp>
      <p:sp>
        <p:nvSpPr>
          <p:cNvPr id="26" name="TextBox 25"/>
          <p:cNvSpPr txBox="1"/>
          <p:nvPr/>
        </p:nvSpPr>
        <p:spPr>
          <a:xfrm>
            <a:off x="5747439" y="944404"/>
            <a:ext cx="5060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/>
              <a:t>r_ptr = w_ptr  ~&gt;  Empty or Full</a:t>
            </a: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718" y="1759837"/>
            <a:ext cx="10368353" cy="27952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40821" y="2818701"/>
            <a:ext cx="1837189" cy="36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17660" y="2340528"/>
            <a:ext cx="83890" cy="221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84385" y="2340528"/>
            <a:ext cx="82840" cy="8472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9777" y="2340528"/>
            <a:ext cx="82840" cy="8472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53224" y="2340527"/>
            <a:ext cx="83890" cy="22145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52700" y="4717905"/>
            <a:ext cx="26901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Push 1</a:t>
            </a:r>
            <a:r>
              <a:rPr lang="ko-KR" altLang="en-US" b="1">
                <a:solidFill>
                  <a:srgbClr val="FF0000"/>
                </a:solidFill>
              </a:rPr>
              <a:t>번 </a:t>
            </a:r>
            <a:r>
              <a:rPr lang="en-US" altLang="ko-KR" b="1">
                <a:solidFill>
                  <a:srgbClr val="FF0000"/>
                </a:solidFill>
              </a:rPr>
              <a:t>: Empty 1-&gt;0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0089" y="5135756"/>
            <a:ext cx="23871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Push 4</a:t>
            </a:r>
            <a:r>
              <a:rPr lang="ko-KR" altLang="en-US" b="1">
                <a:solidFill>
                  <a:srgbClr val="FF0000"/>
                </a:solidFill>
              </a:rPr>
              <a:t>번 </a:t>
            </a:r>
            <a:r>
              <a:rPr lang="en-US" altLang="ko-KR" b="1">
                <a:solidFill>
                  <a:srgbClr val="FF0000"/>
                </a:solidFill>
              </a:rPr>
              <a:t>: Full 0-&gt;1</a:t>
            </a:r>
            <a:endParaRPr lang="ko-KR" altLang="en-US" b="1">
              <a:solidFill>
                <a:srgbClr val="FF0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552700" y="5654823"/>
          <a:ext cx="40411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35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81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09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63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026327" y="3688080"/>
            <a:ext cx="1759927" cy="533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26328" y="3158587"/>
            <a:ext cx="1759926" cy="2878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26328" y="4667297"/>
            <a:ext cx="22785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Pop 1</a:t>
            </a:r>
            <a:r>
              <a:rPr lang="ko-KR" altLang="en-US" b="1">
                <a:solidFill>
                  <a:srgbClr val="0070C0"/>
                </a:solidFill>
              </a:rPr>
              <a:t>번 </a:t>
            </a:r>
            <a:r>
              <a:rPr lang="en-US" altLang="ko-KR" b="1">
                <a:solidFill>
                  <a:srgbClr val="0070C0"/>
                </a:solidFill>
              </a:rPr>
              <a:t>: Full 1-&gt;0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82952" y="3158587"/>
            <a:ext cx="1360401" cy="2878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382952" y="4920279"/>
            <a:ext cx="25814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Pop 4</a:t>
            </a:r>
            <a:r>
              <a:rPr lang="ko-KR" altLang="en-US" b="1">
                <a:solidFill>
                  <a:srgbClr val="0070C0"/>
                </a:solidFill>
              </a:rPr>
              <a:t>번 </a:t>
            </a:r>
            <a:r>
              <a:rPr lang="en-US" altLang="ko-KR" b="1">
                <a:solidFill>
                  <a:srgbClr val="0070C0"/>
                </a:solidFill>
              </a:rPr>
              <a:t>: Empty 1-&gt;0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 rot="1403040">
            <a:off x="7435857" y="3602158"/>
            <a:ext cx="510906" cy="1718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1403040">
            <a:off x="7915964" y="3602159"/>
            <a:ext cx="510906" cy="1718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382952" y="4221480"/>
            <a:ext cx="1360401" cy="2878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63721" y="5611909"/>
            <a:ext cx="45656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Data</a:t>
            </a:r>
            <a:r>
              <a:rPr lang="ko-KR" altLang="en-US" b="1">
                <a:solidFill>
                  <a:srgbClr val="0070C0"/>
                </a:solidFill>
              </a:rPr>
              <a:t>가 들어간 순서대로 나오는 것을 확인</a:t>
            </a:r>
          </a:p>
        </p:txBody>
      </p:sp>
      <p:sp>
        <p:nvSpPr>
          <p:cNvPr id="34" name="제목 1"/>
          <p:cNvSpPr txBox="1"/>
          <p:nvPr/>
        </p:nvSpPr>
        <p:spPr>
          <a:xfrm>
            <a:off x="660400" y="544920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b="1"/>
              <a:t>FIFO simulation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 FIFO </a:t>
            </a:r>
            <a:r>
              <a:rPr lang="ko-KR" altLang="en-US" sz="5400" b="1"/>
              <a:t>검증</a:t>
            </a:r>
            <a:r>
              <a:rPr lang="en-US" altLang="ko-KR" sz="5400" b="1"/>
              <a:t>(loopback </a:t>
            </a:r>
            <a:r>
              <a:rPr lang="ko-KR" altLang="en-US" sz="5400" b="1"/>
              <a:t>구조</a:t>
            </a:r>
            <a:r>
              <a:rPr lang="en-US" altLang="ko-KR" sz="5400" b="1"/>
              <a:t>)</a:t>
            </a:r>
            <a:endParaRPr lang="ko-KR" altLang="en-US" sz="5400" b="1"/>
          </a:p>
        </p:txBody>
      </p:sp>
      <p:sp>
        <p:nvSpPr>
          <p:cNvPr id="7" name="TextBox 6"/>
          <p:cNvSpPr txBox="1"/>
          <p:nvPr/>
        </p:nvSpPr>
        <p:spPr>
          <a:xfrm>
            <a:off x="7749561" y="2369364"/>
            <a:ext cx="362040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/>
              <a:t>Rx</a:t>
            </a:r>
            <a:r>
              <a:rPr lang="ko-KR" altLang="en-US" sz="2000" b="1"/>
              <a:t>와 </a:t>
            </a:r>
            <a:r>
              <a:rPr lang="en-US" altLang="ko-KR" sz="2000" b="1"/>
              <a:t>Tx</a:t>
            </a:r>
            <a:r>
              <a:rPr lang="ko-KR" altLang="en-US" sz="2000" b="1"/>
              <a:t>가 제대로 동작하는지를 확인하기 위해 </a:t>
            </a:r>
            <a:r>
              <a:rPr lang="en-US" altLang="ko-KR" sz="2000" b="1"/>
              <a:t>loopback</a:t>
            </a:r>
            <a:r>
              <a:rPr lang="ko-KR" altLang="en-US" sz="2000" b="1"/>
              <a:t>구조를 만들었음</a:t>
            </a:r>
          </a:p>
          <a:p>
            <a:pPr lvl="0">
              <a:defRPr/>
            </a:pPr>
            <a:endParaRPr lang="en-US" altLang="ko-KR" sz="2000" b="1"/>
          </a:p>
          <a:p>
            <a:pPr lvl="0">
              <a:defRPr/>
            </a:pPr>
            <a:endParaRPr lang="en-US" altLang="ko-KR" sz="2000" b="1"/>
          </a:p>
          <a:p>
            <a:pPr lvl="0">
              <a:lnSpc>
                <a:spcPct val="150000"/>
              </a:lnSpc>
              <a:defRPr/>
            </a:pPr>
            <a:r>
              <a:rPr lang="en-US" altLang="ko-KR" sz="2000" b="1"/>
              <a:t>Send_data</a:t>
            </a:r>
            <a:r>
              <a:rPr lang="ko-KR" altLang="en-US" sz="2000" b="1"/>
              <a:t>로 설계한 모듈에 </a:t>
            </a:r>
            <a:r>
              <a:rPr lang="en-US" altLang="ko-KR" sz="2000" b="1"/>
              <a:t>‘</a:t>
            </a:r>
            <a:r>
              <a:rPr lang="ko-KR" altLang="en-US" sz="2000" b="1"/>
              <a:t>여러 </a:t>
            </a:r>
            <a:r>
              <a:rPr lang="en-US" altLang="ko-KR" sz="2000" b="1"/>
              <a:t>byte’</a:t>
            </a:r>
            <a:r>
              <a:rPr lang="ko-KR" altLang="en-US" sz="2000" b="1"/>
              <a:t>를 보낸 후 </a:t>
            </a:r>
            <a:r>
              <a:rPr lang="en-US" altLang="ko-KR" sz="2000" b="1"/>
              <a:t>receive data</a:t>
            </a:r>
            <a:r>
              <a:rPr lang="ko-KR" altLang="en-US" sz="2000" b="1"/>
              <a:t>로 받았을 때</a:t>
            </a:r>
            <a:r>
              <a:rPr lang="en-US" altLang="ko-KR" sz="2000" b="1"/>
              <a:t>,</a:t>
            </a:r>
            <a:r>
              <a:rPr lang="ko-KR" altLang="en-US" sz="2000" b="1"/>
              <a:t> 값이 같다면 검증완료</a:t>
            </a:r>
            <a:endParaRPr lang="en-US" altLang="ko-KR" sz="20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400" y="1837561"/>
            <a:ext cx="6690667" cy="3925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7466" y="1733313"/>
            <a:ext cx="10517068" cy="33913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02480" y="4821382"/>
            <a:ext cx="1124066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28948" y="3428999"/>
            <a:ext cx="1087402" cy="236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28948" y="3665521"/>
            <a:ext cx="891707" cy="236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71704" y="4113603"/>
            <a:ext cx="1030776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20430" y="3428999"/>
            <a:ext cx="1087402" cy="236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20430" y="3665521"/>
            <a:ext cx="965595" cy="236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71150" y="3428999"/>
            <a:ext cx="1087402" cy="236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71150" y="3665521"/>
            <a:ext cx="891707" cy="236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34486" y="4821382"/>
            <a:ext cx="1124066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503710" y="4113603"/>
            <a:ext cx="1030776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466492" y="4821382"/>
            <a:ext cx="1386168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435716" y="4113603"/>
            <a:ext cx="1030776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 FIFO </a:t>
            </a:r>
            <a:r>
              <a:rPr lang="ko-KR" altLang="en-US" sz="5400" b="1"/>
              <a:t>검증</a:t>
            </a:r>
            <a:r>
              <a:rPr lang="en-US" altLang="ko-KR" sz="5400" b="1"/>
              <a:t>(loopback </a:t>
            </a:r>
            <a:r>
              <a:rPr lang="ko-KR" altLang="en-US" sz="5400" b="1"/>
              <a:t>구조</a:t>
            </a:r>
            <a:r>
              <a:rPr lang="en-US" altLang="ko-KR" sz="5400" b="1"/>
              <a:t>)</a:t>
            </a:r>
            <a:endParaRPr lang="ko-KR" altLang="en-US" sz="5400" b="1"/>
          </a:p>
        </p:txBody>
      </p:sp>
      <p:sp>
        <p:nvSpPr>
          <p:cNvPr id="4" name="직사각형 3"/>
          <p:cNvSpPr/>
          <p:nvPr/>
        </p:nvSpPr>
        <p:spPr>
          <a:xfrm>
            <a:off x="6527900" y="3428999"/>
            <a:ext cx="3324759" cy="169568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100118" y="5445775"/>
            <a:ext cx="52389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8’h30</a:t>
            </a:r>
            <a:r>
              <a:rPr lang="ko-KR" altLang="en-US" b="1">
                <a:solidFill>
                  <a:srgbClr val="0070C0"/>
                </a:solidFill>
              </a:rPr>
              <a:t>을 보내 </a:t>
            </a:r>
            <a:r>
              <a:rPr lang="en-US" altLang="ko-KR" b="1">
                <a:solidFill>
                  <a:srgbClr val="FF0000"/>
                </a:solidFill>
              </a:rPr>
              <a:t>8’b0011000</a:t>
            </a:r>
            <a:r>
              <a:rPr lang="ko-KR" altLang="en-US" b="1">
                <a:solidFill>
                  <a:srgbClr val="FF0000"/>
                </a:solidFill>
              </a:rPr>
              <a:t>가 도착하는 것을 확인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3001818" y="3599116"/>
            <a:ext cx="618837" cy="176209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28" idx="0"/>
          </p:cNvCxnSpPr>
          <p:nvPr/>
        </p:nvCxnSpPr>
        <p:spPr>
          <a:xfrm flipH="1">
            <a:off x="4719586" y="5082402"/>
            <a:ext cx="313026" cy="363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90279" y="5203435"/>
            <a:ext cx="22397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C000"/>
                </a:solidFill>
              </a:rPr>
              <a:t>Rx</a:t>
            </a:r>
            <a:r>
              <a:rPr lang="ko-KR" altLang="en-US" b="1">
                <a:solidFill>
                  <a:srgbClr val="FFC000"/>
                </a:solidFill>
              </a:rPr>
              <a:t>분석 다음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1237" y="1861455"/>
            <a:ext cx="9647382" cy="3375563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 FIFO </a:t>
            </a:r>
            <a:r>
              <a:rPr lang="ko-KR" altLang="en-US" sz="5400" b="1"/>
              <a:t>검증</a:t>
            </a:r>
            <a:r>
              <a:rPr lang="en-US" altLang="ko-KR" sz="5400" b="1"/>
              <a:t>(loopback </a:t>
            </a:r>
            <a:r>
              <a:rPr lang="ko-KR" altLang="en-US" sz="5400" b="1"/>
              <a:t>구조</a:t>
            </a:r>
            <a:r>
              <a:rPr lang="en-US" altLang="ko-KR" sz="5400" b="1"/>
              <a:t>)</a:t>
            </a:r>
            <a:endParaRPr lang="ko-KR" altLang="en-US" sz="5400" b="1"/>
          </a:p>
        </p:txBody>
      </p:sp>
      <p:sp>
        <p:nvSpPr>
          <p:cNvPr id="7" name="직사각형 6"/>
          <p:cNvSpPr/>
          <p:nvPr/>
        </p:nvSpPr>
        <p:spPr>
          <a:xfrm>
            <a:off x="3238500" y="3128982"/>
            <a:ext cx="6396193" cy="8405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70153" y="3246909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1694" y="3246909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7953" y="3243589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47908" y="3235200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60471" y="3235200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40426" y="3235200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141967" y="3244762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54530" y="3243589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70153" y="2738814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LSB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54530" y="2738814"/>
            <a:ext cx="701541" cy="3140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MSB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75323" y="5518099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Send_data = 8’h51</a:t>
            </a:r>
          </a:p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=&gt; Rx</a:t>
            </a:r>
            <a:r>
              <a:rPr lang="ko-KR" altLang="en-US" b="1">
                <a:solidFill>
                  <a:srgbClr val="0070C0"/>
                </a:solidFill>
              </a:rPr>
              <a:t>의 </a:t>
            </a:r>
            <a:r>
              <a:rPr lang="en-US" altLang="ko-KR" b="1">
                <a:solidFill>
                  <a:srgbClr val="0070C0"/>
                </a:solidFill>
              </a:rPr>
              <a:t>data = 0101_0001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21" idx="0"/>
          </p:cNvCxnSpPr>
          <p:nvPr/>
        </p:nvCxnSpPr>
        <p:spPr>
          <a:xfrm flipV="1">
            <a:off x="6556846" y="3539535"/>
            <a:ext cx="250898" cy="19785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157" y="2097148"/>
            <a:ext cx="10621941" cy="35454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01555" y="4119814"/>
            <a:ext cx="7720445" cy="840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19456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071006" y="3725204"/>
            <a:ext cx="8467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LSB</a:t>
            </a: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543413" y="3746229"/>
            <a:ext cx="8467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MSB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913792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20368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76604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234715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29051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35627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591863" y="4272701"/>
            <a:ext cx="749886" cy="31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664371" y="5377403"/>
            <a:ext cx="895928" cy="303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0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 FIFO </a:t>
            </a:r>
            <a:r>
              <a:rPr lang="ko-KR" altLang="en-US" sz="5400" b="1"/>
              <a:t>검증</a:t>
            </a:r>
            <a:r>
              <a:rPr lang="en-US" altLang="ko-KR" sz="5400" b="1"/>
              <a:t>(loopback </a:t>
            </a:r>
            <a:r>
              <a:rPr lang="ko-KR" altLang="en-US" sz="5400" b="1"/>
              <a:t>구조</a:t>
            </a:r>
            <a:r>
              <a:rPr lang="en-US" altLang="ko-KR" sz="5400" b="1"/>
              <a:t>)</a:t>
            </a:r>
            <a:endParaRPr lang="ko-KR" altLang="en-US" sz="5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5627" y="5680707"/>
            <a:ext cx="2560972" cy="781770"/>
          </a:xfrm>
          <a:prstGeom prst="rect">
            <a:avLst/>
          </a:prstGeom>
        </p:spPr>
      </p:pic>
      <p:cxnSp>
        <p:nvCxnSpPr>
          <p:cNvPr id="31" name="구부러진 연결선 30"/>
          <p:cNvCxnSpPr>
            <a:stCxn id="10" idx="3"/>
            <a:endCxn id="29" idx="0"/>
          </p:cNvCxnSpPr>
          <p:nvPr/>
        </p:nvCxnSpPr>
        <p:spPr>
          <a:xfrm flipH="1">
            <a:off x="10112335" y="4540068"/>
            <a:ext cx="809665" cy="837335"/>
          </a:xfrm>
          <a:prstGeom prst="curvedConnector4">
            <a:avLst>
              <a:gd name="adj1" fmla="val -28234"/>
              <a:gd name="adj2" fmla="val 7509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ASCII_SENDER</a:t>
            </a:r>
            <a:endParaRPr lang="ko-KR" altLang="en-US" sz="5400" b="1"/>
          </a:p>
        </p:txBody>
      </p:sp>
      <p:sp>
        <p:nvSpPr>
          <p:cNvPr id="7" name="TextBox 6"/>
          <p:cNvSpPr txBox="1"/>
          <p:nvPr/>
        </p:nvSpPr>
        <p:spPr>
          <a:xfrm>
            <a:off x="7210425" y="1412224"/>
            <a:ext cx="4010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Stopwatch/watch, </a:t>
            </a:r>
            <a:r>
              <a:rPr lang="ko-KR" altLang="en-US" sz="2000" b="1"/>
              <a:t>초음파 센서</a:t>
            </a:r>
            <a:r>
              <a:rPr lang="en-US" altLang="ko-KR" sz="2000" b="1"/>
              <a:t>, </a:t>
            </a:r>
            <a:r>
              <a:rPr lang="ko-KR" altLang="en-US" sz="2000" b="1"/>
              <a:t>온습도 센서로부터 나온 데이터들을 </a:t>
            </a:r>
            <a:r>
              <a:rPr lang="en-US" altLang="ko-KR" sz="2000" b="1"/>
              <a:t>PC</a:t>
            </a:r>
            <a:r>
              <a:rPr lang="ko-KR" altLang="en-US" sz="2000" b="1"/>
              <a:t>로 출력하기 위해 만든 모듈</a:t>
            </a:r>
            <a:endParaRPr lang="en-US" altLang="ko-KR" sz="20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4219" y="1609725"/>
            <a:ext cx="5496581" cy="4839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6362" y="3956515"/>
            <a:ext cx="4443638" cy="267404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14650" y="4191000"/>
            <a:ext cx="1838325" cy="1543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10425" y="2838258"/>
            <a:ext cx="4352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_stopwatch, _watch, _sr04, _hdt11 </a:t>
            </a:r>
            <a:r>
              <a:rPr lang="ko-KR" altLang="en-US" sz="2000" b="1"/>
              <a:t>등 </a:t>
            </a:r>
            <a:r>
              <a:rPr lang="en-US" altLang="ko-KR" sz="2000" b="1"/>
              <a:t>4</a:t>
            </a:r>
            <a:r>
              <a:rPr lang="ko-KR" altLang="en-US" sz="2000" b="1"/>
              <a:t>가지의 모듈이 존재</a:t>
            </a:r>
            <a:endParaRPr lang="en-US" altLang="ko-KR" sz="2000" b="1"/>
          </a:p>
        </p:txBody>
      </p:sp>
      <p:grpSp>
        <p:nvGrpSpPr>
          <p:cNvPr id="22" name="그룹 21"/>
          <p:cNvGrpSpPr/>
          <p:nvPr/>
        </p:nvGrpSpPr>
        <p:grpSpPr>
          <a:xfrm>
            <a:off x="2478881" y="2976538"/>
            <a:ext cx="778669" cy="160851"/>
            <a:chOff x="2493171" y="2978918"/>
            <a:chExt cx="757235" cy="160851"/>
          </a:xfrm>
        </p:grpSpPr>
        <p:cxnSp>
          <p:nvCxnSpPr>
            <p:cNvPr id="23" name="직선 화살표 연결선 22"/>
            <p:cNvCxnSpPr/>
            <p:nvPr/>
          </p:nvCxnSpPr>
          <p:spPr>
            <a:xfrm flipH="1">
              <a:off x="2493171" y="3048000"/>
              <a:ext cx="75723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>
              <a:off x="2788445" y="3136106"/>
              <a:ext cx="2952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대각선 줄무늬 24"/>
            <p:cNvSpPr/>
            <p:nvPr/>
          </p:nvSpPr>
          <p:spPr>
            <a:xfrm rot="18900000">
              <a:off x="2708019" y="2978918"/>
              <a:ext cx="160851" cy="160851"/>
            </a:xfrm>
            <a:prstGeom prst="diagStripe">
              <a:avLst>
                <a:gd name="adj" fmla="val 40131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9899" y="3055143"/>
              <a:ext cx="145257" cy="7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H="1">
            <a:off x="2679467" y="3499808"/>
            <a:ext cx="2851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2679467" y="3578390"/>
            <a:ext cx="213753" cy="4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대각선 줄무늬 29"/>
          <p:cNvSpPr/>
          <p:nvPr/>
        </p:nvSpPr>
        <p:spPr>
          <a:xfrm rot="18900000">
            <a:off x="2599041" y="3435489"/>
            <a:ext cx="160851" cy="160851"/>
          </a:xfrm>
          <a:prstGeom prst="diagStripe">
            <a:avLst>
              <a:gd name="adj" fmla="val 40131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19398" y="3504570"/>
            <a:ext cx="145257" cy="73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 smtClean="0"/>
              <a:t>SR04 </a:t>
            </a:r>
            <a:r>
              <a:rPr lang="en-US" altLang="ko-KR" b="1" dirty="0"/>
              <a:t>specification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838200" y="1797386"/>
          <a:ext cx="4557213" cy="423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441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en-US" altLang="ko-KR">
                        <a:solidFill>
                          <a:srgbClr val="FF3300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ko-KR" altLang="en-US" b="0">
                          <a:solidFill>
                            <a:srgbClr val="FF3300"/>
                          </a:solidFill>
                        </a:rPr>
                        <a:t>동작전압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5000">
                          <a:solidFill>
                            <a:srgbClr val="FF0000"/>
                          </a:solidFill>
                        </a:rPr>
                        <a:t>5V</a:t>
                      </a:r>
                      <a:endParaRPr lang="ko-KR" altLang="en-US" sz="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41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en-US" altLang="ko-KR"/>
                    </a:p>
                    <a:p>
                      <a:pPr lvl="0" algn="ctr" latinLnBrk="1">
                        <a:defRPr/>
                      </a:pPr>
                      <a:r>
                        <a:rPr lang="ko-KR" altLang="en-US"/>
                        <a:t>정격 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2mA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이하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41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/>
                    </a:p>
                    <a:p>
                      <a:pPr lvl="0" algn="ctr" latinLnBrk="1">
                        <a:defRPr/>
                      </a:pPr>
                      <a:r>
                        <a:rPr lang="ko-KR" altLang="en-US"/>
                        <a:t>유효 각도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 이내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41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/>
                    </a:p>
                    <a:p>
                      <a:pPr lvl="0" algn="ctr" latinLnBrk="1">
                        <a:defRPr/>
                      </a:pPr>
                      <a:r>
                        <a:rPr lang="ko-KR" altLang="en-US"/>
                        <a:t>측정 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2cm ~  400cm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41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/>
                    </a:p>
                    <a:p>
                      <a:pPr lvl="0" algn="ctr" latinLnBrk="1">
                        <a:defRPr/>
                      </a:pPr>
                      <a:r>
                        <a:rPr lang="ko-KR" altLang="en-US"/>
                        <a:t>해상도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0.3cm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14896" y="6041123"/>
            <a:ext cx="2221494" cy="54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/>
              <a:t>HC - SR04 </a:t>
            </a:r>
            <a:endParaRPr lang="ko-KR" altLang="en-US" sz="3000"/>
          </a:p>
        </p:txBody>
      </p:sp>
      <p:graphicFrame>
        <p:nvGraphicFramePr>
          <p:cNvPr id="7" name="내용 개체 틀 5"/>
          <p:cNvGraphicFramePr/>
          <p:nvPr/>
        </p:nvGraphicFramePr>
        <p:xfrm>
          <a:off x="6558981" y="2421701"/>
          <a:ext cx="4557213" cy="2542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441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en-US" altLang="ko-KR">
                        <a:solidFill>
                          <a:srgbClr val="FF3300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 b="0">
                          <a:solidFill>
                            <a:srgbClr val="FF3300"/>
                          </a:solidFill>
                        </a:rPr>
                        <a:t>I/O </a:t>
                      </a:r>
                      <a:r>
                        <a:rPr lang="ko-KR" altLang="en-US" b="0">
                          <a:solidFill>
                            <a:srgbClr val="FF3300"/>
                          </a:solidFill>
                        </a:rPr>
                        <a:t>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5000">
                          <a:solidFill>
                            <a:srgbClr val="FF0000"/>
                          </a:solidFill>
                        </a:rPr>
                        <a:t>3.3V</a:t>
                      </a:r>
                      <a:endParaRPr lang="ko-KR" altLang="en-US" sz="5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41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en-US" altLang="ko-KR"/>
                    </a:p>
                    <a:p>
                      <a:pPr lvl="0" algn="ctr" latinLnBrk="1">
                        <a:defRPr/>
                      </a:pPr>
                      <a:r>
                        <a:rPr lang="en-US" altLang="ko-KR"/>
                        <a:t>clock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100MHz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41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/>
                    </a:p>
                    <a:p>
                      <a:pPr lvl="0" algn="ctr" latinLnBrk="1">
                        <a:defRPr/>
                      </a:pPr>
                      <a:r>
                        <a:rPr lang="en-US" altLang="ko-KR"/>
                        <a:t>tick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10MHz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123004" y="5058564"/>
            <a:ext cx="1452920" cy="540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/>
              <a:t>Basys3</a:t>
            </a:r>
            <a:endParaRPr lang="ko-KR" altLang="en-US" sz="3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7430" y="2362645"/>
            <a:ext cx="4185761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/>
              <a:t>안에 </a:t>
            </a:r>
            <a:r>
              <a:rPr lang="en-US" altLang="ko-KR" b="1"/>
              <a:t>TIME = </a:t>
            </a:r>
            <a:r>
              <a:rPr lang="ko-KR" altLang="en-US" b="1"/>
              <a:t>ㅇㅇ</a:t>
            </a:r>
            <a:r>
              <a:rPr lang="en-US" altLang="ko-KR" b="1"/>
              <a:t>:</a:t>
            </a:r>
            <a:r>
              <a:rPr lang="ko-KR" altLang="en-US" b="1"/>
              <a:t>ㅇㅇ</a:t>
            </a:r>
            <a:r>
              <a:rPr lang="en-US" altLang="ko-KR" b="1"/>
              <a:t>:</a:t>
            </a:r>
            <a:r>
              <a:rPr lang="ko-KR" altLang="en-US" b="1"/>
              <a:t>ㅇㅇ</a:t>
            </a:r>
            <a:r>
              <a:rPr lang="en-US" altLang="ko-KR" b="1"/>
              <a:t>:</a:t>
            </a:r>
            <a:r>
              <a:rPr lang="ko-KR" altLang="en-US" b="1"/>
              <a:t>ㅇㅇ 처럼</a:t>
            </a:r>
          </a:p>
          <a:p>
            <a:pPr lvl="0">
              <a:defRPr/>
            </a:pPr>
            <a:r>
              <a:rPr lang="ko-KR" altLang="en-US" b="1"/>
              <a:t>양식을 만들기 위한 데이터가 존재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같은 방식으로 </a:t>
            </a:r>
            <a:r>
              <a:rPr lang="en-US" altLang="ko-KR" b="1"/>
              <a:t>4</a:t>
            </a:r>
            <a:r>
              <a:rPr lang="ko-KR" altLang="en-US" b="1"/>
              <a:t>개 모듈을 만들었음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acsii_sender_sr04,</a:t>
            </a:r>
          </a:p>
          <a:p>
            <a:pPr lvl="0">
              <a:defRPr/>
            </a:pPr>
            <a:r>
              <a:rPr lang="en-US" altLang="ko-KR" b="1"/>
              <a:t>“DISTANCE = </a:t>
            </a:r>
            <a:r>
              <a:rPr lang="ko-KR" altLang="en-US" b="1"/>
              <a:t>ㅇㅇㅇ</a:t>
            </a:r>
            <a:r>
              <a:rPr lang="en-US" altLang="ko-KR" b="1"/>
              <a:t>.</a:t>
            </a:r>
            <a:r>
              <a:rPr lang="ko-KR" altLang="en-US" b="1"/>
              <a:t>ㅇ</a:t>
            </a:r>
            <a:r>
              <a:rPr lang="en-US" altLang="ko-KR" b="1"/>
              <a:t>cm”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acsii_sender_dht11</a:t>
            </a:r>
          </a:p>
          <a:p>
            <a:pPr lvl="0">
              <a:defRPr/>
            </a:pPr>
            <a:r>
              <a:rPr lang="en-US" altLang="ko-KR" b="1"/>
              <a:t>“Humid = </a:t>
            </a:r>
            <a:r>
              <a:rPr lang="ko-KR" altLang="en-US" b="1"/>
              <a:t>ㅇㅇ</a:t>
            </a:r>
            <a:r>
              <a:rPr lang="en-US" altLang="ko-KR" b="1"/>
              <a:t>, Temp = </a:t>
            </a:r>
            <a:r>
              <a:rPr lang="ko-KR" altLang="en-US" b="1"/>
              <a:t>ㅇㅇ</a:t>
            </a:r>
            <a:r>
              <a:rPr lang="en-US" altLang="ko-KR" b="1"/>
              <a:t>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6657" y="1412224"/>
            <a:ext cx="3105583" cy="4763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684" y="1679055"/>
            <a:ext cx="2391109" cy="1648055"/>
          </a:xfrm>
          <a:prstGeom prst="rect">
            <a:avLst/>
          </a:prstGeom>
        </p:spPr>
      </p:pic>
      <p:sp>
        <p:nvSpPr>
          <p:cNvPr id="8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ASCII_SENDER</a:t>
            </a:r>
            <a:endParaRPr lang="ko-KR" altLang="en-US" sz="5400" b="1"/>
          </a:p>
        </p:txBody>
      </p:sp>
      <p:sp>
        <p:nvSpPr>
          <p:cNvPr id="10" name="TextBox 9"/>
          <p:cNvSpPr txBox="1"/>
          <p:nvPr/>
        </p:nvSpPr>
        <p:spPr>
          <a:xfrm>
            <a:off x="198121" y="3682892"/>
            <a:ext cx="3002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Fnd_controller</a:t>
            </a:r>
            <a:r>
              <a:rPr lang="ko-KR" altLang="en-US" b="1"/>
              <a:t>를 통해 들어온 </a:t>
            </a:r>
            <a:r>
              <a:rPr lang="en-US" altLang="ko-KR" b="1"/>
              <a:t>(1byte) time_data</a:t>
            </a:r>
            <a:r>
              <a:rPr lang="ko-KR" altLang="en-US" b="1"/>
              <a:t>가 </a:t>
            </a:r>
            <a:r>
              <a:rPr lang="en-US" altLang="ko-KR" b="1"/>
              <a:t>time_reg </a:t>
            </a:r>
            <a:r>
              <a:rPr lang="ko-KR" altLang="en-US" b="1"/>
              <a:t>배열에 각각 저장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이후 양식과 함께</a:t>
            </a:r>
            <a:r>
              <a:rPr lang="en-US" altLang="ko-KR" b="1"/>
              <a:t>r_ascii_data</a:t>
            </a:r>
            <a:r>
              <a:rPr lang="ko-KR" altLang="en-US" b="1"/>
              <a:t>에 저장이 된 후 </a:t>
            </a:r>
            <a:r>
              <a:rPr lang="en-US" altLang="ko-KR" b="1"/>
              <a:t>start</a:t>
            </a:r>
            <a:r>
              <a:rPr lang="ko-KR" altLang="en-US" b="1"/>
              <a:t>가 들어오면 </a:t>
            </a:r>
            <a:r>
              <a:rPr lang="en-US" altLang="ko-KR" b="1"/>
              <a:t>ascii_data</a:t>
            </a:r>
            <a:r>
              <a:rPr lang="ko-KR" altLang="en-US" b="1"/>
              <a:t>를 통해 출력됨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UART_FIFO_Top</a:t>
            </a:r>
            <a:endParaRPr lang="ko-KR" altLang="en-US" sz="5400" b="1"/>
          </a:p>
        </p:txBody>
      </p:sp>
      <p:grpSp>
        <p:nvGrpSpPr>
          <p:cNvPr id="21" name="그룹 20"/>
          <p:cNvGrpSpPr/>
          <p:nvPr/>
        </p:nvGrpSpPr>
        <p:grpSpPr>
          <a:xfrm>
            <a:off x="660400" y="1724470"/>
            <a:ext cx="8477261" cy="4067460"/>
            <a:chOff x="360278" y="2114459"/>
            <a:chExt cx="6887811" cy="330482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60278" y="2114459"/>
              <a:ext cx="6887811" cy="330482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34695" y="3312060"/>
              <a:ext cx="1209945" cy="712258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3105340" y="3663426"/>
              <a:ext cx="81481" cy="884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2984155" y="3821906"/>
              <a:ext cx="1619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146080" y="3802856"/>
              <a:ext cx="0" cy="7453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298380" y="1495870"/>
            <a:ext cx="43506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err="1"/>
              <a:t>lb_data</a:t>
            </a:r>
            <a:r>
              <a:rPr lang="ko-KR" altLang="en-US" b="1" dirty="0"/>
              <a:t>로 </a:t>
            </a:r>
            <a:r>
              <a:rPr lang="en-US" altLang="ko-KR" b="1" dirty="0"/>
              <a:t>“T”</a:t>
            </a:r>
            <a:r>
              <a:rPr lang="ko-KR" altLang="en-US" b="1" dirty="0"/>
              <a:t>를 입력한 경우</a:t>
            </a:r>
            <a:r>
              <a:rPr lang="en-US" altLang="ko-KR" b="1" dirty="0"/>
              <a:t>, mode </a:t>
            </a:r>
            <a:r>
              <a:rPr lang="ko-KR" altLang="en-US" b="1" dirty="0"/>
              <a:t>값에 따라 해당되는 </a:t>
            </a:r>
            <a:r>
              <a:rPr lang="en-US" altLang="ko-KR" b="1" dirty="0" err="1"/>
              <a:t>ascii_sender</a:t>
            </a:r>
            <a:r>
              <a:rPr lang="ko-KR" altLang="en-US" b="1" dirty="0"/>
              <a:t>에 </a:t>
            </a:r>
            <a:r>
              <a:rPr lang="en-US" altLang="ko-KR" b="1" dirty="0"/>
              <a:t>start</a:t>
            </a:r>
            <a:r>
              <a:rPr lang="ko-KR" altLang="en-US" b="1" dirty="0"/>
              <a:t>로써 입력되고</a:t>
            </a:r>
            <a:r>
              <a:rPr lang="en-US" altLang="ko-KR" b="1" dirty="0"/>
              <a:t>, </a:t>
            </a:r>
            <a:r>
              <a:rPr lang="ko-KR" altLang="en-US" b="1" dirty="0"/>
              <a:t>문자열이 </a:t>
            </a:r>
            <a:r>
              <a:rPr lang="en-US" altLang="ko-KR" b="1" dirty="0"/>
              <a:t>pc</a:t>
            </a:r>
            <a:r>
              <a:rPr lang="ko-KR" altLang="en-US" b="1" dirty="0"/>
              <a:t>로 출력됨</a:t>
            </a:r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r>
              <a:rPr lang="en-US" altLang="ko-KR" b="1" dirty="0"/>
              <a:t>		</a:t>
            </a:r>
            <a:r>
              <a:rPr lang="ko-KR" altLang="en-US" b="1" dirty="0"/>
              <a:t>  </a:t>
            </a:r>
            <a:r>
              <a:rPr lang="en-US" altLang="ko-KR" b="1" dirty="0"/>
              <a:t>mode</a:t>
            </a:r>
          </a:p>
          <a:p>
            <a:pPr lvl="0">
              <a:defRPr/>
            </a:pPr>
            <a:r>
              <a:rPr lang="en-US" altLang="ko-KR" b="1" dirty="0"/>
              <a:t>                        0 : stopwatch</a:t>
            </a:r>
          </a:p>
          <a:p>
            <a:pPr lvl="0">
              <a:defRPr/>
            </a:pPr>
            <a:r>
              <a:rPr lang="en-US" altLang="ko-KR" b="1" dirty="0"/>
              <a:t>                        1 : watch</a:t>
            </a:r>
          </a:p>
          <a:p>
            <a:pPr lvl="0">
              <a:defRPr/>
            </a:pPr>
            <a:r>
              <a:rPr lang="en-US" altLang="ko-KR" b="1" dirty="0"/>
              <a:t>                        2 : sr04 sensor</a:t>
            </a:r>
          </a:p>
          <a:p>
            <a:pPr lvl="0">
              <a:defRPr/>
            </a:pPr>
            <a:r>
              <a:rPr lang="en-US" altLang="ko-KR" b="1" dirty="0"/>
              <a:t>                        3 : dht11 sensor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400" y="3051959"/>
            <a:ext cx="11080779" cy="2650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6530" y="272870"/>
            <a:ext cx="1638913" cy="27229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58565" y="291899"/>
            <a:ext cx="427440" cy="299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58565" y="933778"/>
            <a:ext cx="427440" cy="299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58565" y="1575658"/>
            <a:ext cx="427440" cy="299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16529" y="2461428"/>
            <a:ext cx="1169475" cy="53442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81180" y="2552972"/>
            <a:ext cx="368526" cy="2996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72860" y="2990047"/>
            <a:ext cx="941790" cy="641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60400" y="1613104"/>
            <a:ext cx="8563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PC</a:t>
            </a:r>
            <a:r>
              <a:rPr lang="ko-KR" altLang="en-US" b="1">
                <a:solidFill>
                  <a:srgbClr val="FF0000"/>
                </a:solidFill>
              </a:rPr>
              <a:t>로 </a:t>
            </a:r>
            <a:r>
              <a:rPr lang="en-US" altLang="ko-KR" b="1">
                <a:solidFill>
                  <a:srgbClr val="FF0000"/>
                </a:solidFill>
              </a:rPr>
              <a:t>“M”</a:t>
            </a:r>
            <a:r>
              <a:rPr lang="ko-KR" altLang="en-US" b="1">
                <a:solidFill>
                  <a:srgbClr val="FF0000"/>
                </a:solidFill>
              </a:rPr>
              <a:t>을 두번 입력하고 </a:t>
            </a:r>
            <a:r>
              <a:rPr lang="en-US" altLang="ko-KR" b="1">
                <a:solidFill>
                  <a:srgbClr val="FF0000"/>
                </a:solidFill>
              </a:rPr>
              <a:t>“T”</a:t>
            </a:r>
            <a:r>
              <a:rPr lang="ko-KR" altLang="en-US" b="1">
                <a:solidFill>
                  <a:srgbClr val="FF0000"/>
                </a:solidFill>
              </a:rPr>
              <a:t>를 입력하자</a:t>
            </a:r>
          </a:p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해당되는 값</a:t>
            </a:r>
            <a:r>
              <a:rPr lang="en-US" altLang="ko-KR" b="1">
                <a:solidFill>
                  <a:srgbClr val="FF0000"/>
                </a:solidFill>
              </a:rPr>
              <a:t>(“M”,”T”)</a:t>
            </a:r>
            <a:r>
              <a:rPr lang="ko-KR" altLang="en-US" b="1">
                <a:solidFill>
                  <a:srgbClr val="FF0000"/>
                </a:solidFill>
              </a:rPr>
              <a:t>을 </a:t>
            </a:r>
            <a:r>
              <a:rPr lang="en-US" altLang="ko-KR" b="1">
                <a:solidFill>
                  <a:srgbClr val="FF0000"/>
                </a:solidFill>
              </a:rPr>
              <a:t>rx</a:t>
            </a:r>
            <a:r>
              <a:rPr lang="ko-KR" altLang="en-US" b="1">
                <a:solidFill>
                  <a:srgbClr val="FF0000"/>
                </a:solidFill>
              </a:rPr>
              <a:t>로 받고 해석한 뒤</a:t>
            </a:r>
          </a:p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mode_sel</a:t>
            </a:r>
            <a:r>
              <a:rPr lang="ko-KR" altLang="en-US" b="1">
                <a:solidFill>
                  <a:srgbClr val="FF0000"/>
                </a:solidFill>
              </a:rPr>
              <a:t>을 </a:t>
            </a:r>
            <a:r>
              <a:rPr lang="en-US" altLang="ko-KR" b="1">
                <a:solidFill>
                  <a:srgbClr val="FF0000"/>
                </a:solidFill>
              </a:rPr>
              <a:t>2(sr04)</a:t>
            </a:r>
            <a:r>
              <a:rPr lang="ko-KR" altLang="en-US" b="1">
                <a:solidFill>
                  <a:srgbClr val="FF0000"/>
                </a:solidFill>
              </a:rPr>
              <a:t>로 만들고</a:t>
            </a:r>
          </a:p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해당되는 </a:t>
            </a:r>
            <a:r>
              <a:rPr lang="en-US" altLang="ko-KR" b="1">
                <a:solidFill>
                  <a:srgbClr val="FF0000"/>
                </a:solidFill>
              </a:rPr>
              <a:t>ascii_data(</a:t>
            </a:r>
            <a:r>
              <a:rPr lang="ko-KR" altLang="en-US" b="1">
                <a:solidFill>
                  <a:srgbClr val="FF0000"/>
                </a:solidFill>
              </a:rPr>
              <a:t>거리 값</a:t>
            </a:r>
            <a:r>
              <a:rPr lang="en-US" altLang="ko-KR" b="1">
                <a:solidFill>
                  <a:srgbClr val="FF0000"/>
                </a:solidFill>
              </a:rPr>
              <a:t>)</a:t>
            </a:r>
            <a:r>
              <a:rPr lang="ko-KR" altLang="en-US" b="1">
                <a:solidFill>
                  <a:srgbClr val="FF0000"/>
                </a:solidFill>
              </a:rPr>
              <a:t>를 출력하는 모습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72860" y="4448175"/>
            <a:ext cx="941790" cy="391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2012" y="5363379"/>
            <a:ext cx="5722937" cy="33756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72012" y="4727356"/>
            <a:ext cx="5722937" cy="33756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9125" y="5006340"/>
            <a:ext cx="5781675" cy="381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81900" y="5095876"/>
            <a:ext cx="838200" cy="2667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64020" y="5814736"/>
            <a:ext cx="7712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70C0"/>
                </a:solidFill>
              </a:rPr>
              <a:t>r_send</a:t>
            </a:r>
            <a:r>
              <a:rPr lang="ko-KR" altLang="en-US" b="1">
                <a:solidFill>
                  <a:srgbClr val="0070C0"/>
                </a:solidFill>
              </a:rPr>
              <a:t>가 발생하면서 </a:t>
            </a:r>
            <a:r>
              <a:rPr lang="en-US" altLang="ko-KR" b="1">
                <a:solidFill>
                  <a:srgbClr val="0070C0"/>
                </a:solidFill>
              </a:rPr>
              <a:t>ascii_data</a:t>
            </a:r>
            <a:r>
              <a:rPr lang="ko-KR" altLang="en-US" b="1">
                <a:solidFill>
                  <a:srgbClr val="0070C0"/>
                </a:solidFill>
              </a:rPr>
              <a:t>를 한글자씩 차례대로 </a:t>
            </a:r>
            <a:r>
              <a:rPr lang="en-US" altLang="ko-KR" b="1">
                <a:solidFill>
                  <a:srgbClr val="0070C0"/>
                </a:solidFill>
              </a:rPr>
              <a:t>tx </a:t>
            </a:r>
            <a:r>
              <a:rPr lang="ko-KR" altLang="en-US" b="1">
                <a:solidFill>
                  <a:srgbClr val="0070C0"/>
                </a:solidFill>
              </a:rPr>
              <a:t>파형으로</a:t>
            </a:r>
          </a:p>
          <a:p>
            <a:pPr lvl="0">
              <a:defRPr/>
            </a:pPr>
            <a:r>
              <a:rPr lang="ko-KR" altLang="en-US" b="1">
                <a:solidFill>
                  <a:srgbClr val="0070C0"/>
                </a:solidFill>
              </a:rPr>
              <a:t>변환시켜 전송할 것이라고 예상할 수 있다</a:t>
            </a:r>
            <a:r>
              <a:rPr lang="en-US" altLang="ko-KR" b="1">
                <a:solidFill>
                  <a:srgbClr val="0070C0"/>
                </a:solidFill>
              </a:rPr>
              <a:t>.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22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UART_FIFO_Top</a:t>
            </a:r>
            <a:endParaRPr lang="ko-KR" altLang="en-US" sz="5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757" y="2330828"/>
            <a:ext cx="11574490" cy="2440083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UART_FIFO_Top</a:t>
            </a:r>
            <a:endParaRPr lang="ko-KR" altLang="en-US" sz="5400" b="1"/>
          </a:p>
        </p:txBody>
      </p:sp>
      <p:sp>
        <p:nvSpPr>
          <p:cNvPr id="7" name="직사각형 6"/>
          <p:cNvSpPr/>
          <p:nvPr/>
        </p:nvSpPr>
        <p:spPr>
          <a:xfrm>
            <a:off x="2262420" y="2330828"/>
            <a:ext cx="892260" cy="641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20560" y="4457700"/>
            <a:ext cx="7224480" cy="3040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62420" y="5089350"/>
            <a:ext cx="8563127" cy="118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PC</a:t>
            </a:r>
            <a:r>
              <a:rPr lang="ko-KR" altLang="en-US" b="1">
                <a:solidFill>
                  <a:srgbClr val="FF0000"/>
                </a:solidFill>
              </a:rPr>
              <a:t>로 </a:t>
            </a:r>
            <a:r>
              <a:rPr lang="en-US" altLang="ko-KR" b="1">
                <a:solidFill>
                  <a:srgbClr val="FF0000"/>
                </a:solidFill>
              </a:rPr>
              <a:t>“M”</a:t>
            </a:r>
            <a:r>
              <a:rPr lang="ko-KR" altLang="en-US" b="1">
                <a:solidFill>
                  <a:srgbClr val="FF0000"/>
                </a:solidFill>
              </a:rPr>
              <a:t>을 한 번 입력하여 </a:t>
            </a:r>
            <a:r>
              <a:rPr lang="en-US" altLang="ko-KR" b="1">
                <a:solidFill>
                  <a:srgbClr val="FF0000"/>
                </a:solidFill>
              </a:rPr>
              <a:t>mode_sel</a:t>
            </a:r>
            <a:r>
              <a:rPr lang="ko-KR" altLang="en-US" b="1">
                <a:solidFill>
                  <a:srgbClr val="FF0000"/>
                </a:solidFill>
              </a:rPr>
              <a:t>을 </a:t>
            </a:r>
            <a:r>
              <a:rPr lang="en-US" altLang="ko-KR" b="1">
                <a:solidFill>
                  <a:srgbClr val="FF0000"/>
                </a:solidFill>
              </a:rPr>
              <a:t>1(watch)</a:t>
            </a:r>
            <a:r>
              <a:rPr lang="ko-KR" altLang="en-US" b="1">
                <a:solidFill>
                  <a:srgbClr val="FF0000"/>
                </a:solidFill>
              </a:rPr>
              <a:t>로 만들고</a:t>
            </a:r>
          </a:p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“T”</a:t>
            </a:r>
            <a:r>
              <a:rPr lang="ko-KR" altLang="en-US" b="1">
                <a:solidFill>
                  <a:srgbClr val="FF0000"/>
                </a:solidFill>
              </a:rPr>
              <a:t>를 입력하자</a:t>
            </a:r>
          </a:p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해당되는 값</a:t>
            </a:r>
            <a:r>
              <a:rPr lang="en-US" altLang="ko-KR" b="1">
                <a:solidFill>
                  <a:srgbClr val="FF0000"/>
                </a:solidFill>
              </a:rPr>
              <a:t>(“M”,”T”)</a:t>
            </a:r>
            <a:r>
              <a:rPr lang="ko-KR" altLang="en-US" b="1">
                <a:solidFill>
                  <a:srgbClr val="FF0000"/>
                </a:solidFill>
              </a:rPr>
              <a:t>을 </a:t>
            </a:r>
            <a:r>
              <a:rPr lang="en-US" altLang="ko-KR" b="1">
                <a:solidFill>
                  <a:srgbClr val="FF0000"/>
                </a:solidFill>
              </a:rPr>
              <a:t>rx</a:t>
            </a:r>
            <a:r>
              <a:rPr lang="ko-KR" altLang="en-US" b="1">
                <a:solidFill>
                  <a:srgbClr val="FF0000"/>
                </a:solidFill>
              </a:rPr>
              <a:t>로 받고 해석한 뒤</a:t>
            </a:r>
          </a:p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해당되는 </a:t>
            </a:r>
            <a:r>
              <a:rPr lang="en-US" altLang="ko-KR" b="1">
                <a:solidFill>
                  <a:srgbClr val="FF0000"/>
                </a:solidFill>
              </a:rPr>
              <a:t>ascii_data(</a:t>
            </a:r>
            <a:r>
              <a:rPr lang="ko-KR" altLang="en-US" b="1">
                <a:solidFill>
                  <a:srgbClr val="FF0000"/>
                </a:solidFill>
              </a:rPr>
              <a:t>현재 시간</a:t>
            </a:r>
            <a:r>
              <a:rPr lang="en-US" altLang="ko-KR" b="1">
                <a:solidFill>
                  <a:srgbClr val="FF0000"/>
                </a:solidFill>
              </a:rPr>
              <a:t>)</a:t>
            </a:r>
            <a:r>
              <a:rPr lang="ko-KR" altLang="en-US" b="1">
                <a:solidFill>
                  <a:srgbClr val="FF0000"/>
                </a:solidFill>
              </a:rPr>
              <a:t>를 출력하는 모습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62420" y="2972707"/>
            <a:ext cx="892260" cy="3184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UART_FIFO_Top</a:t>
            </a:r>
            <a:endParaRPr lang="ko-KR" altLang="en-US" sz="5400" b="1"/>
          </a:p>
        </p:txBody>
      </p:sp>
      <p:pic>
        <p:nvPicPr>
          <p:cNvPr id="12" name="그림 1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681604" y="1639252"/>
            <a:ext cx="6462395" cy="44669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89620" y="2249549"/>
            <a:ext cx="328380" cy="422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500" y="4342508"/>
            <a:ext cx="1273260" cy="585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91760" y="4311887"/>
            <a:ext cx="226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-&gt;Watch</a:t>
            </a:r>
          </a:p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</a:rPr>
              <a:t>-&gt;Stopwatch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06079" y="1922482"/>
            <a:ext cx="4956831" cy="2378329"/>
            <a:chOff x="360278" y="2114459"/>
            <a:chExt cx="6887811" cy="330482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60278" y="2114459"/>
              <a:ext cx="6887811" cy="330482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34695" y="3312060"/>
              <a:ext cx="1209945" cy="71225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3105340" y="3663426"/>
              <a:ext cx="81481" cy="884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2984155" y="3821906"/>
              <a:ext cx="1619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146080" y="3802856"/>
              <a:ext cx="0" cy="7453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제목 1"/>
          <p:cNvSpPr txBox="1"/>
          <p:nvPr/>
        </p:nvSpPr>
        <p:spPr>
          <a:xfrm>
            <a:off x="660400" y="544920"/>
            <a:ext cx="10423236" cy="86730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5400" b="1"/>
              <a:t>UART_FIFO_Top </a:t>
            </a:r>
            <a:r>
              <a:rPr lang="ko-KR" altLang="en-US" sz="5400" b="1"/>
              <a:t>개선할 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19761" y="1711723"/>
            <a:ext cx="389601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/>
              <a:t>기존에는 </a:t>
            </a:r>
            <a:r>
              <a:rPr lang="en-US" altLang="ko-KR" b="1"/>
              <a:t>“</a:t>
            </a:r>
            <a:r>
              <a:rPr lang="ko-KR" altLang="en-US" b="1"/>
              <a:t>정해진 양식이 들어가야하기에 </a:t>
            </a:r>
            <a:r>
              <a:rPr lang="en-US" altLang="ko-KR" b="1"/>
              <a:t>Ascii_Sender</a:t>
            </a:r>
            <a:r>
              <a:rPr lang="ko-KR" altLang="en-US" b="1"/>
              <a:t>를 </a:t>
            </a:r>
            <a:r>
              <a:rPr lang="en-US" altLang="ko-KR" b="1"/>
              <a:t>4</a:t>
            </a:r>
            <a:r>
              <a:rPr lang="ko-KR" altLang="en-US" b="1"/>
              <a:t>가지 버전을 만들어야 하겠다</a:t>
            </a:r>
            <a:r>
              <a:rPr lang="en-US" altLang="ko-KR" b="1"/>
              <a:t>”</a:t>
            </a:r>
            <a:r>
              <a:rPr lang="ko-KR" altLang="en-US" b="1"/>
              <a:t>고 생각하고 설계를 진행했는데</a:t>
            </a:r>
          </a:p>
          <a:p>
            <a:pPr lvl="0">
              <a:lnSpc>
                <a:spcPct val="150000"/>
              </a:lnSpc>
              <a:defRPr/>
            </a:pPr>
            <a:endParaRPr lang="en-US" altLang="ko-KR" b="1"/>
          </a:p>
          <a:p>
            <a:pPr lvl="0">
              <a:lnSpc>
                <a:spcPct val="150000"/>
              </a:lnSpc>
              <a:defRPr/>
            </a:pPr>
            <a:r>
              <a:rPr lang="ko-KR" altLang="en-US" b="1"/>
              <a:t>기능은 비슷하기 때문에 모듈을 한 개만 만들고 인스턴스를 할 때 </a:t>
            </a:r>
            <a:r>
              <a:rPr lang="en-US" altLang="ko-KR" b="1"/>
              <a:t>format_data </a:t>
            </a:r>
            <a:r>
              <a:rPr lang="ko-KR" altLang="en-US" b="1"/>
              <a:t>포트에 </a:t>
            </a:r>
            <a:r>
              <a:rPr lang="en-US" altLang="ko-KR" b="1"/>
              <a:t>“TIME = : : :”</a:t>
            </a:r>
            <a:r>
              <a:rPr lang="ko-KR" altLang="en-US" b="1"/>
              <a:t>과 같이 입력으로 넣어줄 수 있다면 겹치는 부분을 줄이고 리소스를 아낄 수 있을 것이다</a:t>
            </a:r>
            <a:r>
              <a:rPr lang="en-US" altLang="ko-KR" b="1"/>
              <a:t>.</a:t>
            </a:r>
          </a:p>
        </p:txBody>
      </p:sp>
      <p:sp>
        <p:nvSpPr>
          <p:cNvPr id="11" name="타원 10"/>
          <p:cNvSpPr/>
          <p:nvPr/>
        </p:nvSpPr>
        <p:spPr>
          <a:xfrm>
            <a:off x="2530417" y="3348606"/>
            <a:ext cx="1514475" cy="874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806167" y="5108434"/>
            <a:ext cx="847725" cy="5691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10588" y="4606027"/>
            <a:ext cx="4796283" cy="190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6000" b="1" dirty="0">
                <a:latin typeface="맑은 고딕"/>
              </a:rPr>
              <a:t>FINAL_TOP MODULE</a:t>
            </a:r>
          </a:p>
        </p:txBody>
      </p:sp>
    </p:spTree>
    <p:extLst>
      <p:ext uri="{BB962C8B-B14F-4D97-AF65-F5344CB8AC3E}">
        <p14:creationId xmlns:p14="http://schemas.microsoft.com/office/powerpoint/2010/main" val="12936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en-US" altLang="ko-KR" sz="44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TOPMODULE </a:t>
            </a:r>
            <a:r>
              <a:rPr lang="ko-KR" altLang="en-US" sz="44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구성 과정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761999" y="5457825"/>
            <a:ext cx="10972798" cy="93027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FINAL_TOP</a:t>
            </a:r>
            <a:r>
              <a:rPr lang="ko-KR" altLang="en-US"/>
              <a:t>모듈을 만들기 전에 </a:t>
            </a:r>
            <a:r>
              <a:rPr lang="en-US" altLang="ko-KR"/>
              <a:t>SYSTEM</a:t>
            </a:r>
            <a:r>
              <a:rPr lang="ko-KR" altLang="en-US"/>
              <a:t> </a:t>
            </a:r>
            <a:r>
              <a:rPr lang="en-US" altLang="ko-KR"/>
              <a:t>MODULE</a:t>
            </a:r>
            <a:r>
              <a:rPr lang="ko-KR" altLang="en-US"/>
              <a:t>을 만들어서 흩어져 있는 </a:t>
            </a:r>
            <a:r>
              <a:rPr lang="en-US" altLang="ko-KR"/>
              <a:t>WATCH_STOPWATCH</a:t>
            </a:r>
            <a:r>
              <a:rPr lang="ko-KR" altLang="en-US"/>
              <a:t>와 </a:t>
            </a:r>
            <a:r>
              <a:rPr lang="en-US" altLang="ko-KR"/>
              <a:t>SR04</a:t>
            </a:r>
            <a:r>
              <a:rPr lang="ko-KR" altLang="en-US"/>
              <a:t>센서 </a:t>
            </a:r>
            <a:r>
              <a:rPr lang="en-US" altLang="ko-KR"/>
              <a:t>DHT11</a:t>
            </a:r>
            <a:r>
              <a:rPr lang="ko-KR" altLang="en-US"/>
              <a:t>센서를 합친다</a:t>
            </a:r>
            <a:r>
              <a:rPr lang="en-US" altLang="ko-KR"/>
              <a:t>.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654513" y="2717301"/>
            <a:ext cx="2178844" cy="95845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62" y="1685903"/>
            <a:ext cx="5654514" cy="35967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3356" y="434463"/>
            <a:ext cx="4233221" cy="48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761999" y="5614965"/>
            <a:ext cx="10972798" cy="632619"/>
          </a:xfrm>
        </p:spPr>
        <p:txBody>
          <a:bodyPr>
            <a:normAutofit fontScale="92500"/>
          </a:bodyPr>
          <a:lstStyle/>
          <a:p>
            <a:pPr marL="0" lvl="0" indent="0">
              <a:buNone/>
              <a:defRPr/>
            </a:pPr>
            <a:r>
              <a:rPr lang="en-US" altLang="ko-KR"/>
              <a:t>UART_FIFO</a:t>
            </a:r>
            <a:r>
              <a:rPr lang="ko-KR" altLang="en-US"/>
              <a:t>와 </a:t>
            </a:r>
            <a:r>
              <a:rPr lang="en-US" altLang="ko-KR"/>
              <a:t>SYSTEM_TOP</a:t>
            </a:r>
            <a:r>
              <a:rPr lang="ko-KR" altLang="en-US"/>
              <a:t>을 인스턴스화해 </a:t>
            </a:r>
            <a:r>
              <a:rPr lang="en-US" altLang="ko-KR"/>
              <a:t>FINAL_TOP </a:t>
            </a:r>
            <a:r>
              <a:rPr lang="ko-KR" altLang="en-US"/>
              <a:t>모듈을 만든다</a:t>
            </a:r>
            <a:r>
              <a:rPr lang="en-US" altLang="ko-KR"/>
              <a:t>.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3917156" y="2949773"/>
            <a:ext cx="1675070" cy="95845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74" y="1197746"/>
            <a:ext cx="3566097" cy="408414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92226" y="626247"/>
            <a:ext cx="6599774" cy="4988718"/>
          </a:xfrm>
          <a:prstGeom prst="rect">
            <a:avLst/>
          </a:prstGeom>
        </p:spPr>
      </p:pic>
      <p:sp>
        <p:nvSpPr>
          <p:cNvPr id="18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TOPMODULE </a:t>
            </a: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구성 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601" y="5743575"/>
            <a:ext cx="10972798" cy="620713"/>
          </a:xfrm>
        </p:spPr>
        <p:txBody>
          <a:bodyPr>
            <a:normAutofit fontScale="92500"/>
          </a:bodyPr>
          <a:lstStyle/>
          <a:p>
            <a:pPr marL="0" lvl="0" indent="0">
              <a:buNone/>
              <a:defRPr/>
            </a:pPr>
            <a:r>
              <a:rPr lang="ko-KR" altLang="en-US" dirty="0"/>
              <a:t>센서의 </a:t>
            </a:r>
            <a:r>
              <a:rPr lang="ko-KR" altLang="en-US" dirty="0" smtClean="0"/>
              <a:t>기능을 </a:t>
            </a:r>
            <a:r>
              <a:rPr lang="en-US" altLang="ko-KR" dirty="0"/>
              <a:t>UART</a:t>
            </a:r>
            <a:r>
              <a:rPr lang="ko-KR" altLang="en-US" dirty="0"/>
              <a:t>로 구현하고 </a:t>
            </a:r>
            <a:r>
              <a:rPr lang="en-US" altLang="ko-KR" dirty="0"/>
              <a:t>LED, BUTTON, SWITCH</a:t>
            </a:r>
            <a:r>
              <a:rPr lang="ko-KR" altLang="en-US" dirty="0"/>
              <a:t>를 재구성한다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99573"/>
            <a:ext cx="4643939" cy="263128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643939" y="2664023"/>
            <a:ext cx="1333500" cy="4792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TOPMODULE </a:t>
            </a: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구성 과정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8" y="1436283"/>
            <a:ext cx="5993602" cy="4068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 smtClean="0"/>
              <a:t>SR04 Timing Diagram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56604"/>
            <a:ext cx="5253152" cy="4351338"/>
          </a:xfrm>
        </p:spPr>
        <p:txBody>
          <a:bodyPr>
            <a:norm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z="2400"/>
              <a:t>Trig </a:t>
            </a:r>
            <a:r>
              <a:rPr lang="ko-KR" altLang="en-US" sz="2400"/>
              <a:t>핀에 </a:t>
            </a:r>
            <a:r>
              <a:rPr lang="en-US" altLang="ko-KR" sz="2400"/>
              <a:t>10µs </a:t>
            </a:r>
            <a:r>
              <a:rPr lang="ko-KR" altLang="en-US" sz="2400"/>
              <a:t>이상의 </a:t>
            </a:r>
            <a:r>
              <a:rPr lang="en-US" altLang="ko-KR" sz="2400"/>
              <a:t>High </a:t>
            </a:r>
            <a:r>
              <a:rPr lang="ko-KR" altLang="en-US" sz="2400"/>
              <a:t>신호 입력</a:t>
            </a:r>
          </a:p>
          <a:p>
            <a:pPr marL="457200" lvl="0" indent="-457200">
              <a:buAutoNum type="arabicPeriod"/>
              <a:defRPr/>
            </a:pPr>
            <a:r>
              <a:rPr lang="ko-KR" altLang="en-US" sz="2400"/>
              <a:t>센서 내부에서 초음파 발사</a:t>
            </a:r>
          </a:p>
          <a:p>
            <a:pPr marL="457200" lvl="0" indent="-457200">
              <a:buAutoNum type="arabicPeriod"/>
              <a:defRPr/>
            </a:pPr>
            <a:r>
              <a:rPr lang="en-US" altLang="ko-KR" sz="2400"/>
              <a:t>Echo </a:t>
            </a:r>
            <a:r>
              <a:rPr lang="ko-KR" altLang="en-US" sz="2400"/>
              <a:t>핀이 </a:t>
            </a:r>
            <a:r>
              <a:rPr lang="en-US" altLang="ko-KR" sz="2400"/>
              <a:t>High </a:t>
            </a:r>
            <a:r>
              <a:rPr lang="ko-KR" altLang="en-US" sz="2400"/>
              <a:t>상태로 유지 시간 측정</a:t>
            </a:r>
          </a:p>
          <a:p>
            <a:pPr marL="0" lvl="0" indent="0">
              <a:buNone/>
              <a:defRPr/>
            </a:pPr>
            <a:endParaRPr lang="ko-KR" altLang="en-US" sz="2400"/>
          </a:p>
        </p:txBody>
      </p:sp>
      <p:sp>
        <p:nvSpPr>
          <p:cNvPr id="10" name="내용 개체 틀 2"/>
          <p:cNvSpPr txBox="1"/>
          <p:nvPr/>
        </p:nvSpPr>
        <p:spPr>
          <a:xfrm>
            <a:off x="847497" y="4656859"/>
            <a:ext cx="5253152" cy="14089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2600"/>
              <a:t>uS / 58 = cm</a:t>
            </a:r>
          </a:p>
          <a:p>
            <a:pPr lvl="0">
              <a:defRPr/>
            </a:pPr>
            <a:r>
              <a:rPr lang="en-US" altLang="ko-KR" sz="2600"/>
              <a:t>uS / 148 =inch</a:t>
            </a:r>
            <a:endParaRPr lang="ko-KR" altLang="en-US" sz="26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1352" y="2201141"/>
            <a:ext cx="5877745" cy="3000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16" y="127662"/>
            <a:ext cx="9759984" cy="6625564"/>
          </a:xfrm>
          <a:prstGeom prst="rect">
            <a:avLst/>
          </a:prstGeom>
        </p:spPr>
      </p:pic>
      <p:sp>
        <p:nvSpPr>
          <p:cNvPr id="7" name="제목 1"/>
          <p:cNvSpPr/>
          <p:nvPr/>
        </p:nvSpPr>
        <p:spPr>
          <a:xfrm>
            <a:off x="609600" y="0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440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블럭도</a:t>
            </a:r>
            <a:endParaRPr kumimoji="0" lang="en-US" altLang="ko-KR" sz="44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320" lvl="0" indent="-628320" algn="l"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/>
              <a:t>LED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583" y="1600200"/>
            <a:ext cx="10972798" cy="525780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LED 0 : STOPWATCH SEC_MSEC MODE</a:t>
            </a:r>
          </a:p>
          <a:p>
            <a:pPr marL="0" lvl="0" indent="0">
              <a:buNone/>
              <a:defRPr/>
            </a:pPr>
            <a:r>
              <a:rPr lang="en-US" altLang="ko-KR"/>
              <a:t>LED 1 : STOPWATCH HOUR_MIN MODE</a:t>
            </a:r>
          </a:p>
          <a:p>
            <a:pPr marL="0" lvl="0" indent="0">
              <a:buNone/>
              <a:defRPr/>
            </a:pPr>
            <a:r>
              <a:rPr lang="en-US" altLang="ko-KR"/>
              <a:t>LED 2 : WATCH SEC_MSEC MODE </a:t>
            </a:r>
          </a:p>
          <a:p>
            <a:pPr marL="0" lvl="0" indent="0">
              <a:buNone/>
              <a:defRPr/>
            </a:pPr>
            <a:r>
              <a:rPr lang="en-US" altLang="ko-KR"/>
              <a:t>LED 3 : WATCH HOUR_MIN MODE</a:t>
            </a:r>
          </a:p>
          <a:p>
            <a:pPr marL="0" lvl="0" indent="0">
              <a:buNone/>
              <a:defRPr/>
            </a:pPr>
            <a:r>
              <a:rPr lang="en-US" altLang="ko-KR"/>
              <a:t>LED 4 : DISTANCE MODE</a:t>
            </a:r>
          </a:p>
          <a:p>
            <a:pPr marL="0" lvl="0" indent="0">
              <a:buNone/>
              <a:defRPr/>
            </a:pPr>
            <a:r>
              <a:rPr lang="en-US" altLang="ko-KR"/>
              <a:t>LED 5 : HUMIDITY TEMPERATURE MODE</a:t>
            </a:r>
          </a:p>
          <a:p>
            <a:pPr marL="0" lvl="0" indent="0">
              <a:buNone/>
              <a:defRPr/>
            </a:pPr>
            <a:r>
              <a:rPr lang="en-US" altLang="ko-KR"/>
              <a:t>LED 8 : VALID_LED</a:t>
            </a:r>
          </a:p>
          <a:p>
            <a:pPr marL="0" lvl="0" indent="0">
              <a:buNone/>
              <a:defRPr/>
            </a:pPr>
            <a:r>
              <a:rPr lang="en-US" altLang="ko-KR"/>
              <a:t>LED 12 : NONE_ADJUST MODE</a:t>
            </a:r>
          </a:p>
          <a:p>
            <a:pPr marL="0" lvl="0" indent="0">
              <a:buNone/>
              <a:defRPr/>
            </a:pPr>
            <a:r>
              <a:rPr lang="en-US" altLang="ko-KR"/>
              <a:t>LED 13 : SEC_ ADJUST MODE</a:t>
            </a:r>
          </a:p>
          <a:p>
            <a:pPr marL="0" lvl="0" indent="0">
              <a:buNone/>
              <a:defRPr/>
            </a:pPr>
            <a:r>
              <a:rPr lang="en-US" altLang="ko-KR"/>
              <a:t>LED 14 : MIN_ADJUST MODE</a:t>
            </a:r>
          </a:p>
          <a:p>
            <a:pPr marL="0" lvl="0" indent="0">
              <a:buNone/>
              <a:defRPr/>
            </a:pPr>
            <a:r>
              <a:rPr lang="en-US" altLang="ko-KR"/>
              <a:t>LED 15 : HOUR_ADJUST MODE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799" y="0"/>
            <a:ext cx="6387200" cy="38724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51983" y="2784311"/>
            <a:ext cx="1408507" cy="34738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12582" y="2784311"/>
            <a:ext cx="385816" cy="34738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84531" y="2784311"/>
            <a:ext cx="1997866" cy="34738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320" lvl="0" indent="-628320" algn="l"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/>
              <a:t>MODE_LED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3872419"/>
            <a:ext cx="10972798" cy="3176081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LED 0 : STOPWATCH SEC_MSEC MODE</a:t>
            </a:r>
          </a:p>
          <a:p>
            <a:pPr marL="0" lvl="0" indent="0">
              <a:buNone/>
              <a:defRPr/>
            </a:pPr>
            <a:r>
              <a:rPr lang="en-US" altLang="ko-KR"/>
              <a:t>LED 1 : STOPWATCH HOUR_MIN MODE</a:t>
            </a:r>
          </a:p>
          <a:p>
            <a:pPr marL="0" lvl="0" indent="0">
              <a:buNone/>
              <a:defRPr/>
            </a:pPr>
            <a:r>
              <a:rPr lang="en-US" altLang="ko-KR"/>
              <a:t>LED 2 : WATCH SEC_MSEC MODE </a:t>
            </a:r>
          </a:p>
          <a:p>
            <a:pPr marL="0" lvl="0" indent="0">
              <a:buNone/>
              <a:defRPr/>
            </a:pPr>
            <a:r>
              <a:rPr lang="en-US" altLang="ko-KR"/>
              <a:t>LED 3 : WATCH HOUR_MIN MODE</a:t>
            </a:r>
          </a:p>
          <a:p>
            <a:pPr marL="0" lvl="0" indent="0">
              <a:buNone/>
              <a:defRPr/>
            </a:pPr>
            <a:r>
              <a:rPr lang="en-US" altLang="ko-KR"/>
              <a:t>LED 4 : DISTANCE MODE</a:t>
            </a:r>
          </a:p>
          <a:p>
            <a:pPr marL="0" lvl="0" indent="0">
              <a:buNone/>
              <a:defRPr/>
            </a:pPr>
            <a:r>
              <a:rPr lang="en-US" altLang="ko-KR"/>
              <a:t>LED 5 : HUMIDITY TEMPERATURE MODE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799" y="0"/>
            <a:ext cx="6387200" cy="38724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84531" y="2784311"/>
            <a:ext cx="1997866" cy="3473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320" lvl="0" indent="-628320" algn="l"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/>
              <a:t>STATE_LED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4341283"/>
            <a:ext cx="10972798" cy="2135716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/>
              <a:t>LED 12 : NONE_ADJUST MODE</a:t>
            </a:r>
          </a:p>
          <a:p>
            <a:pPr marL="0" lvl="0" indent="0">
              <a:buNone/>
              <a:defRPr/>
            </a:pPr>
            <a:r>
              <a:rPr lang="en-US" altLang="ko-KR"/>
              <a:t>LED 13 : SEC_ ADJUST MODE</a:t>
            </a:r>
          </a:p>
          <a:p>
            <a:pPr marL="0" lvl="0" indent="0">
              <a:buNone/>
              <a:defRPr/>
            </a:pPr>
            <a:r>
              <a:rPr lang="en-US" altLang="ko-KR"/>
              <a:t>LED 14 : MIN_ADJUST MODE</a:t>
            </a:r>
          </a:p>
          <a:p>
            <a:pPr marL="0" lvl="0" indent="0">
              <a:buNone/>
              <a:defRPr/>
            </a:pPr>
            <a:r>
              <a:rPr lang="en-US" altLang="ko-KR"/>
              <a:t>LED 15 : HOUR_ADJUST MODE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799" y="0"/>
            <a:ext cx="6387200" cy="38724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51983" y="2784311"/>
            <a:ext cx="1408507" cy="34738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320" lvl="0" indent="-628320" algn="l"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/>
              <a:t>VALID_LED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3182" y="4404783"/>
            <a:ext cx="10972798" cy="1691216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LED 8 : VALID_LED</a:t>
            </a:r>
          </a:p>
          <a:p>
            <a:pPr marL="0" lvl="0" indent="0">
              <a:buNone/>
              <a:defRPr/>
            </a:pPr>
            <a:r>
              <a:rPr lang="ko-KR" altLang="en-US"/>
              <a:t>       	</a:t>
            </a:r>
            <a:r>
              <a:rPr lang="en-US" altLang="ko-KR"/>
              <a:t>DHT11</a:t>
            </a:r>
            <a:r>
              <a:rPr lang="ko-KR" altLang="en-US"/>
              <a:t> 센서에서 오류없이 정확한 데이터가 왔을 때 켜진다</a:t>
            </a:r>
            <a:r>
              <a:rPr lang="en-US" altLang="ko-KR"/>
              <a:t>.</a:t>
            </a:r>
          </a:p>
          <a:p>
            <a:pPr marL="0" lvl="0" indent="0">
              <a:buNone/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799" y="0"/>
            <a:ext cx="6387200" cy="38724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612582" y="2784311"/>
            <a:ext cx="385816" cy="34738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 STOPWATCH_MODE  </a:t>
            </a:r>
          </a:p>
          <a:p>
            <a:pPr lvl="0">
              <a:defRPr/>
            </a:pPr>
            <a:r>
              <a:rPr lang="en-US" altLang="ko-KR"/>
              <a:t>BUTTON_R :</a:t>
            </a:r>
            <a:r>
              <a:rPr lang="ko-KR" altLang="en-US"/>
              <a:t> </a:t>
            </a:r>
            <a:r>
              <a:rPr lang="en-US" altLang="ko-KR"/>
              <a:t> RUN_STOP</a:t>
            </a:r>
          </a:p>
          <a:p>
            <a:pPr lvl="0">
              <a:defRPr/>
            </a:pPr>
            <a:r>
              <a:rPr lang="en-US" altLang="ko-KR"/>
              <a:t>BUTTON_L : CLEAR</a:t>
            </a:r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WATCH_MODE</a:t>
            </a:r>
          </a:p>
          <a:p>
            <a:pPr lvl="0">
              <a:defRPr/>
            </a:pPr>
            <a:r>
              <a:rPr lang="en-US" altLang="ko-KR"/>
              <a:t>BUTTON_R : ADJUST MODE</a:t>
            </a:r>
          </a:p>
          <a:p>
            <a:pPr lvl="0">
              <a:defRPr/>
            </a:pPr>
            <a:r>
              <a:rPr lang="en-US" altLang="ko-KR"/>
              <a:t>BUTTON_L : CLEAR</a:t>
            </a:r>
          </a:p>
          <a:p>
            <a:pPr lvl="0">
              <a:defRPr/>
            </a:pPr>
            <a:r>
              <a:rPr lang="en-US" altLang="ko-KR"/>
              <a:t>BUTTON_U : ADJUST_INCREASE</a:t>
            </a:r>
          </a:p>
          <a:p>
            <a:pPr lvl="0">
              <a:defRPr/>
            </a:pPr>
            <a:r>
              <a:rPr lang="en-US" altLang="ko-KR"/>
              <a:t>BUTTON_D : ADJUST_DECREASE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800" y="0"/>
            <a:ext cx="6387200" cy="3872419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BUTTON</a:t>
            </a:r>
          </a:p>
        </p:txBody>
      </p:sp>
      <p:sp>
        <p:nvSpPr>
          <p:cNvPr id="11" name="십자형 10"/>
          <p:cNvSpPr/>
          <p:nvPr/>
        </p:nvSpPr>
        <p:spPr>
          <a:xfrm>
            <a:off x="9803145" y="1852165"/>
            <a:ext cx="1165012" cy="1008530"/>
          </a:xfrm>
          <a:prstGeom prst="plus">
            <a:avLst>
              <a:gd name="adj" fmla="val 25000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5734047" cy="4525963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 STOPWATCH_MODE  </a:t>
            </a:r>
          </a:p>
          <a:p>
            <a:pPr lvl="0">
              <a:defRPr/>
            </a:pPr>
            <a:r>
              <a:rPr lang="en-US" altLang="ko-KR"/>
              <a:t>BUTTON_R :</a:t>
            </a:r>
            <a:r>
              <a:rPr lang="ko-KR" altLang="en-US"/>
              <a:t> </a:t>
            </a:r>
            <a:r>
              <a:rPr lang="en-US" altLang="ko-KR"/>
              <a:t> RUN_STOP</a:t>
            </a:r>
          </a:p>
          <a:p>
            <a:pPr lvl="0">
              <a:defRPr/>
            </a:pPr>
            <a:r>
              <a:rPr lang="en-US" altLang="ko-KR"/>
              <a:t>BUTTON_L : CLEAR</a:t>
            </a:r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WATCH_MODE</a:t>
            </a:r>
          </a:p>
          <a:p>
            <a:pPr lvl="0">
              <a:defRPr/>
            </a:pPr>
            <a:r>
              <a:rPr lang="en-US" altLang="ko-KR"/>
              <a:t>BUTTON_R : ADJUST MODE</a:t>
            </a:r>
          </a:p>
          <a:p>
            <a:pPr lvl="0">
              <a:defRPr/>
            </a:pPr>
            <a:r>
              <a:rPr lang="en-US" altLang="ko-KR"/>
              <a:t>BUTTON_L : CLEAR </a:t>
            </a:r>
          </a:p>
          <a:p>
            <a:pPr lvl="0">
              <a:defRPr/>
            </a:pPr>
            <a:r>
              <a:rPr lang="en-US" altLang="ko-KR"/>
              <a:t>BUTTON_U : ADJUST_INCREASE</a:t>
            </a:r>
          </a:p>
          <a:p>
            <a:pPr lvl="0">
              <a:defRPr/>
            </a:pPr>
            <a:r>
              <a:rPr lang="en-US" altLang="ko-KR"/>
              <a:t>BUTTON_D : ADJUST_DECREASE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800" y="0"/>
            <a:ext cx="6387200" cy="3872419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BUTTON</a:t>
            </a:r>
          </a:p>
        </p:txBody>
      </p:sp>
      <p:sp>
        <p:nvSpPr>
          <p:cNvPr id="11" name="십자형 10"/>
          <p:cNvSpPr/>
          <p:nvPr/>
        </p:nvSpPr>
        <p:spPr>
          <a:xfrm>
            <a:off x="9803145" y="1852165"/>
            <a:ext cx="1165012" cy="1008530"/>
          </a:xfrm>
          <a:prstGeom prst="plus">
            <a:avLst>
              <a:gd name="adj" fmla="val 25000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2" name="내용 개체 틀 2"/>
          <p:cNvSpPr>
            <a:spLocks noGrp="1"/>
          </p:cNvSpPr>
          <p:nvPr/>
        </p:nvSpPr>
        <p:spPr>
          <a:xfrm>
            <a:off x="6741582" y="3872419"/>
            <a:ext cx="5734047" cy="2813603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DISTANCE_MODE  </a:t>
            </a: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BUTTON_R :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START    (T)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2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TEMP_HUMID_MODE</a:t>
            </a: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BUTTON_R : START  (T)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buClr>
                <a:schemeClr val="tx1"/>
              </a:buClr>
              <a:defRPr/>
            </a:pPr>
            <a:r>
              <a:rPr lang="en-US" altLang="ko-KR" dirty="0"/>
              <a:t> SWITCH[0] </a:t>
            </a:r>
          </a:p>
          <a:p>
            <a:pPr marL="0" lvl="0" indent="0">
              <a:buClr>
                <a:schemeClr val="tx1"/>
              </a:buClr>
              <a:buNone/>
              <a:defRPr/>
            </a:pPr>
            <a:r>
              <a:rPr lang="ko-KR" altLang="en-US" dirty="0"/>
              <a:t>스위치 </a:t>
            </a:r>
            <a:r>
              <a:rPr lang="en-US" altLang="ko-KR" dirty="0"/>
              <a:t>0 -&gt; 1 (POSEDGE)</a:t>
            </a:r>
            <a:r>
              <a:rPr lang="ko-KR" altLang="en-US" dirty="0"/>
              <a:t> </a:t>
            </a:r>
          </a:p>
          <a:p>
            <a:pPr marL="0" lvl="0" indent="0">
              <a:buNone/>
              <a:defRPr/>
            </a:pPr>
            <a:r>
              <a:rPr lang="en-US" altLang="ko-KR" dirty="0"/>
              <a:t>HOUR_MIN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로 변경</a:t>
            </a:r>
          </a:p>
          <a:p>
            <a:pPr marL="0" lvl="0" indent="0">
              <a:buNone/>
              <a:defRPr/>
            </a:pPr>
            <a:r>
              <a:rPr lang="ko-KR" altLang="en-US" dirty="0"/>
              <a:t>스위치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(NEGEDGE)</a:t>
            </a:r>
            <a:r>
              <a:rPr lang="ko-KR" altLang="en-US" dirty="0"/>
              <a:t> </a:t>
            </a:r>
          </a:p>
          <a:p>
            <a:pPr marL="0" lvl="0" indent="0">
              <a:buNone/>
              <a:defRPr/>
            </a:pPr>
            <a:r>
              <a:rPr lang="en-US" altLang="ko-KR" dirty="0"/>
              <a:t>SEC_MSEC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로 변경</a:t>
            </a:r>
          </a:p>
          <a:p>
            <a:pPr marL="342900" lvl="0" indent="-342900">
              <a:buClr>
                <a:schemeClr val="tx1"/>
              </a:buClr>
              <a:defRPr/>
            </a:pPr>
            <a:r>
              <a:rPr lang="en-US" altLang="ko-KR" dirty="0"/>
              <a:t> SWITCH[1]</a:t>
            </a:r>
          </a:p>
          <a:p>
            <a:pPr marL="0" lvl="0" indent="0">
              <a:buClr>
                <a:schemeClr val="tx1"/>
              </a:buClr>
              <a:buNone/>
              <a:defRPr/>
            </a:pPr>
            <a:r>
              <a:rPr lang="en-US" altLang="ko-KR" dirty="0"/>
              <a:t>TOGGLE </a:t>
            </a:r>
            <a:r>
              <a:rPr lang="ko-KR" altLang="en-US" dirty="0"/>
              <a:t>할 때마다 모드 변경 </a:t>
            </a:r>
            <a:r>
              <a:rPr lang="en-US" altLang="ko-KR" dirty="0"/>
              <a:t> (</a:t>
            </a:r>
            <a:r>
              <a:rPr lang="ko-KR" altLang="en-US" dirty="0"/>
              <a:t>이 때 문제 발생</a:t>
            </a:r>
            <a:r>
              <a:rPr lang="en-US" altLang="ko-KR" dirty="0"/>
              <a:t>) </a:t>
            </a:r>
          </a:p>
          <a:p>
            <a:pPr marL="0" lvl="0" indent="0">
              <a:buNone/>
              <a:defRPr/>
            </a:pPr>
            <a:r>
              <a:rPr lang="en-US" altLang="ko-KR" dirty="0"/>
              <a:t>STOPWATCH -&gt; WATCH -&gt; DISTANCE -&gt; TEMP_HUMID MODE </a:t>
            </a:r>
            <a:r>
              <a:rPr lang="ko-KR" altLang="en-US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20"/>
          <a:stretch>
            <a:fillRect/>
          </a:stretch>
        </p:blipFill>
        <p:spPr>
          <a:xfrm>
            <a:off x="5804800" y="0"/>
            <a:ext cx="6387200" cy="3872419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SWITCH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234883" y="3038218"/>
            <a:ext cx="447377" cy="781563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87506" y="3038218"/>
            <a:ext cx="447377" cy="781563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296332" y="0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switch_edge_detector</a:t>
            </a:r>
            <a:endParaRPr kumimoji="0" lang="en-US" altLang="ko-KR" sz="44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7219256" cy="452596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설계 목표 </a:t>
            </a: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: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SW[0]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의 </a:t>
            </a:r>
            <a:r>
              <a:rPr kumimoji="0" lang="ko-KR" altLang="en-US" sz="30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상승엣지에서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HOUR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모드 진입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SW[0]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의 </a:t>
            </a:r>
            <a:r>
              <a:rPr kumimoji="0" lang="ko-KR" altLang="en-US" sz="30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하강엣지에서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SEC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모드 진입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30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SW[1]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의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toggle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일 때 </a:t>
            </a: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MODE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변환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	STOPWATCH &gt; WATCH &gt; SR04 &gt; DHT11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19256" y="0"/>
            <a:ext cx="4972744" cy="677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90150"/>
            <a:ext cx="12192000" cy="2253033"/>
          </a:xfrm>
          <a:prstGeom prst="rect">
            <a:avLst/>
          </a:prstGeom>
        </p:spPr>
      </p:pic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Trouble Shooting</a:t>
            </a:r>
          </a:p>
        </p:txBody>
      </p:sp>
      <p:cxnSp>
        <p:nvCxnSpPr>
          <p:cNvPr id="18" name="선 17"/>
          <p:cNvCxnSpPr/>
          <p:nvPr/>
        </p:nvCxnSpPr>
        <p:spPr>
          <a:xfrm rot="16200000" flipH="1" flipV="1">
            <a:off x="6490538" y="2757161"/>
            <a:ext cx="2830435" cy="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 rot="16200000" flipH="1" flipV="1">
            <a:off x="7870605" y="2757161"/>
            <a:ext cx="2830435" cy="2"/>
          </a:xfrm>
          <a:prstGeom prst="lin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22" name="내용 개체 틀 2"/>
          <p:cNvSpPr>
            <a:spLocks noGrp="1"/>
          </p:cNvSpPr>
          <p:nvPr/>
        </p:nvSpPr>
        <p:spPr>
          <a:xfrm>
            <a:off x="305695" y="4172380"/>
            <a:ext cx="11580609" cy="101531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문제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toggle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신호가 상승엣지에서만 발생하고 하강엣지에서는 발생하지 않는다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 dirty="0" smtClean="0"/>
              <a:t>SR04 Block </a:t>
            </a:r>
            <a:r>
              <a:rPr lang="en-US" altLang="ko-KR" b="1" dirty="0"/>
              <a:t>Diagram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14" y="901566"/>
            <a:ext cx="9983593" cy="6001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5942" y="1015235"/>
            <a:ext cx="9020362" cy="4827528"/>
          </a:xfrm>
          <a:prstGeom prst="rect">
            <a:avLst/>
          </a:prstGeom>
        </p:spPr>
      </p:pic>
      <p:cxnSp>
        <p:nvCxnSpPr>
          <p:cNvPr id="18" name="선 17"/>
          <p:cNvCxnSpPr/>
          <p:nvPr/>
        </p:nvCxnSpPr>
        <p:spPr>
          <a:xfrm rot="16200000" flipH="1">
            <a:off x="4963379" y="3429000"/>
            <a:ext cx="494282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선 18"/>
          <p:cNvCxnSpPr/>
          <p:nvPr/>
        </p:nvCxnSpPr>
        <p:spPr>
          <a:xfrm rot="16200000" flipH="1">
            <a:off x="6994330" y="3428999"/>
            <a:ext cx="4942825" cy="0"/>
          </a:xfrm>
          <a:prstGeom prst="lin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Trouble Shooting</a:t>
            </a:r>
          </a:p>
        </p:txBody>
      </p:sp>
      <p:sp>
        <p:nvSpPr>
          <p:cNvPr id="20" name="내용 개체 틀 2"/>
          <p:cNvSpPr>
            <a:spLocks noGrp="1"/>
          </p:cNvSpPr>
          <p:nvPr/>
        </p:nvSpPr>
        <p:spPr>
          <a:xfrm>
            <a:off x="305695" y="5842680"/>
            <a:ext cx="11580609" cy="1015319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문제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cs typeface="맑은 고딕"/>
              </a:rPr>
              <a:t>posedge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cs typeface="맑은 고딕"/>
              </a:rPr>
              <a:t>clk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에서 변동한 </a:t>
            </a:r>
            <a:r>
              <a:rPr kumimoji="0" lang="en-US" altLang="ko-KR" sz="3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cs typeface="맑은 고딕"/>
              </a:rPr>
              <a:t>n_mode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가 </a:t>
            </a:r>
            <a:r>
              <a:rPr kumimoji="0" lang="ko-KR" altLang="en-US" sz="32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</a:rPr>
              <a:t>다음클락까지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유지되어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mode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가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번 변하는 모습이다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0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&gt;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&gt;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(&gt;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3)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&gt;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0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(&gt;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1)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&gt;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Trouble Shooting</a:t>
            </a: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274692" y="5302931"/>
            <a:ext cx="11917308" cy="155506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가설</a:t>
            </a:r>
            <a:r>
              <a:rPr kumimoji="0" lang="en-US" altLang="ko-KR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1</a:t>
            </a:r>
            <a:r>
              <a:rPr kumimoji="0" lang="en-US" altLang="ko-KR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kumimoji="0" lang="ko-KR" altLang="en-US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 </a:t>
            </a:r>
            <a:endParaRPr kumimoji="0" lang="ko-KR" altLang="en-US" sz="30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4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비트의 </a:t>
            </a:r>
            <a:r>
              <a:rPr kumimoji="0" lang="en-US" altLang="ko-KR" sz="3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cs typeface="맑은 고딕"/>
              </a:rPr>
              <a:t>q_reg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를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AND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연산을 통해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4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비트 모두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</a:rPr>
              <a:t>일때를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판단할 수 있는데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,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4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비트 모두 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0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</a:rPr>
              <a:t>일때를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판단할 수가 없는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</a:rPr>
              <a:t>디바운서였다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0620" y="1197747"/>
            <a:ext cx="6211379" cy="44154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699250" y="4892387"/>
            <a:ext cx="3397250" cy="7208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Trouble Shooting</a:t>
            </a: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274692" y="5302931"/>
            <a:ext cx="11917308" cy="155506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가설</a:t>
            </a:r>
            <a:r>
              <a:rPr kumimoji="0" lang="en-US" altLang="ko-KR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2</a:t>
            </a:r>
            <a:r>
              <a:rPr kumimoji="0" lang="en-US" altLang="ko-KR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kumimoji="0" lang="ko-KR" altLang="en-US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</a:rPr>
              <a:t> </a:t>
            </a:r>
            <a:endParaRPr kumimoji="0" lang="ko-KR" altLang="en-US" sz="3000" b="1" i="0" u="none" strike="noStrike" kern="1200" cap="none" spc="0" normalizeH="0" baseline="0" dirty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cs typeface="맑은 고딕"/>
              </a:rPr>
              <a:t>Toggle </a:t>
            </a:r>
            <a:r>
              <a:rPr kumimoji="0" lang="ko-KR" altLang="en-US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cs typeface="맑은 고딕"/>
              </a:rPr>
              <a:t>신호가 </a:t>
            </a:r>
            <a:r>
              <a:rPr kumimoji="0" lang="en-US" altLang="ko-KR" sz="3000" b="1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cs typeface="맑은 고딕"/>
              </a:rPr>
              <a:t>2clock</a:t>
            </a:r>
            <a:r>
              <a:rPr kumimoji="0" lang="en-US" altLang="ko-KR" sz="30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kumimoji="0" lang="ko-KR" altLang="en-US" sz="30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cs typeface="맑은 고딕"/>
              </a:rPr>
              <a:t>동안 지속되는 </a:t>
            </a:r>
            <a:r>
              <a:rPr lang="ko-KR" altLang="en-US" sz="3000" b="1" dirty="0" smtClean="0">
                <a:solidFill>
                  <a:srgbClr val="000000"/>
                </a:solidFill>
                <a:latin typeface="맑은 고딕"/>
                <a:cs typeface="맑은 고딕"/>
              </a:rPr>
              <a:t>이유가 </a:t>
            </a:r>
            <a:r>
              <a:rPr kumimoji="0" lang="ko-KR" altLang="en-US" sz="3000" b="1" i="0" u="none" strike="noStrike" kern="1200" cap="none" spc="0" normalizeH="0" dirty="0" smtClean="0">
                <a:solidFill>
                  <a:srgbClr val="000000"/>
                </a:solidFill>
                <a:latin typeface="맑은 고딕"/>
                <a:cs typeface="맑은 고딕"/>
              </a:rPr>
              <a:t>  </a:t>
            </a:r>
            <a:endParaRPr kumimoji="0" lang="en-US" altLang="ko-KR" sz="3000" b="1" i="0" u="none" strike="noStrike" kern="1200" cap="none" spc="0" normalizeH="0" baseline="0" dirty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0620" y="1197747"/>
            <a:ext cx="6211379" cy="44154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699250" y="4892387"/>
            <a:ext cx="3397250" cy="7208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342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1315" y="423333"/>
            <a:ext cx="5210902" cy="4344006"/>
          </a:xfrm>
          <a:prstGeom prst="rect">
            <a:avLst/>
          </a:prstGeom>
        </p:spPr>
      </p:pic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Trouble Shooting</a:t>
            </a: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485534" y="4466346"/>
            <a:ext cx="11525726" cy="2094821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해결방법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NOR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연산을 통해 모두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0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일때 를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0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으로 판단할 수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있으므로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스위치가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에서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0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으로 변하는 하강 엣지에서도 채터링을 디바운스할 수 있도록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NOR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logic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을 만든다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45890" y="4167108"/>
            <a:ext cx="3397250" cy="598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Trouble Shooting</a:t>
            </a: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485534" y="4466346"/>
            <a:ext cx="11525726" cy="209482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해결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다음 클락전에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n_state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가 변하지 않고 유지되면서 </a:t>
            </a:r>
            <a:b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</a:b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toggle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이 단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번만 나오는 모습이다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3000" b="1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45890" y="4167108"/>
            <a:ext cx="3397250" cy="598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t="14160"/>
          <a:stretch>
            <a:fillRect/>
          </a:stretch>
        </p:blipFill>
        <p:spPr>
          <a:xfrm>
            <a:off x="2254249" y="972711"/>
            <a:ext cx="9937751" cy="3968370"/>
          </a:xfrm>
          <a:prstGeom prst="rect">
            <a:avLst/>
          </a:prstGeom>
        </p:spPr>
      </p:pic>
      <p:cxnSp>
        <p:nvCxnSpPr>
          <p:cNvPr id="30" name="선 29"/>
          <p:cNvCxnSpPr/>
          <p:nvPr/>
        </p:nvCxnSpPr>
        <p:spPr>
          <a:xfrm rot="16200000" flipH="1">
            <a:off x="8303925" y="4765580"/>
            <a:ext cx="794348" cy="5"/>
          </a:xfrm>
          <a:prstGeom prst="lin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31" name="선 30"/>
          <p:cNvCxnSpPr/>
          <p:nvPr/>
        </p:nvCxnSpPr>
        <p:spPr>
          <a:xfrm rot="16200000" flipH="1">
            <a:off x="8303929" y="1594919"/>
            <a:ext cx="794348" cy="5"/>
          </a:xfrm>
          <a:prstGeom prst="lin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Trouble Shooting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197747"/>
            <a:ext cx="9059539" cy="5125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375" y="1007247"/>
            <a:ext cx="11582397" cy="5618855"/>
          </a:xfrm>
          <a:prstGeom prst="rect">
            <a:avLst/>
          </a:prstGeom>
        </p:spPr>
      </p:pic>
      <p:sp>
        <p:nvSpPr>
          <p:cNvPr id="7" name="제목 1"/>
          <p:cNvSpPr/>
          <p:nvPr/>
        </p:nvSpPr>
        <p:spPr>
          <a:xfrm>
            <a:off x="761999" y="54747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en-US" altLang="ko-KR" sz="44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FINAL_TOP</a:t>
            </a:r>
            <a:r>
              <a:rPr lang="ko-KR" altLang="en-US" sz="44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en-US" altLang="ko-KR" sz="440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DATAPATH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8118" y="1600200"/>
            <a:ext cx="11173881" cy="5055394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R : BUTTON_R </a:t>
            </a:r>
            <a:r>
              <a:rPr lang="en-US" altLang="ko-KR" sz="2500">
                <a:solidFill>
                  <a:schemeClr val="tx1"/>
                </a:solidFill>
              </a:rPr>
              <a:t>(</a:t>
            </a:r>
            <a:r>
              <a:rPr lang="ko-KR" altLang="en-US" sz="2500">
                <a:solidFill>
                  <a:schemeClr val="tx1"/>
                </a:solidFill>
              </a:rPr>
              <a:t>스워치에서는 </a:t>
            </a:r>
            <a:r>
              <a:rPr lang="en-US" altLang="ko-KR" sz="2500">
                <a:solidFill>
                  <a:schemeClr val="tx1"/>
                </a:solidFill>
              </a:rPr>
              <a:t>: RUN_STOP, </a:t>
            </a:r>
            <a:r>
              <a:rPr lang="ko-KR" altLang="en-US" sz="2500">
                <a:solidFill>
                  <a:schemeClr val="tx1"/>
                </a:solidFill>
              </a:rPr>
              <a:t>워치에서는 </a:t>
            </a:r>
            <a:r>
              <a:rPr lang="en-US" altLang="ko-KR" sz="2500">
                <a:solidFill>
                  <a:schemeClr val="tx1"/>
                </a:solidFill>
              </a:rPr>
              <a:t>ADJUST_MODE)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L : BUTTON_L </a:t>
            </a:r>
            <a:r>
              <a:rPr lang="en-US" altLang="ko-KR" sz="2500">
                <a:solidFill>
                  <a:schemeClr val="tx1"/>
                </a:solidFill>
              </a:rPr>
              <a:t>(</a:t>
            </a:r>
            <a:r>
              <a:rPr lang="ko-KR" altLang="en-US" sz="2500">
                <a:solidFill>
                  <a:schemeClr val="tx1"/>
                </a:solidFill>
              </a:rPr>
              <a:t>스탑워치</a:t>
            </a:r>
            <a:r>
              <a:rPr lang="en-US" altLang="ko-KR" sz="2500">
                <a:solidFill>
                  <a:schemeClr val="tx1"/>
                </a:solidFill>
              </a:rPr>
              <a:t>&amp;</a:t>
            </a:r>
            <a:r>
              <a:rPr lang="ko-KR" altLang="en-US" sz="2500">
                <a:solidFill>
                  <a:schemeClr val="tx1"/>
                </a:solidFill>
              </a:rPr>
              <a:t>워치에서 </a:t>
            </a:r>
            <a:r>
              <a:rPr lang="en-US" altLang="ko-KR" sz="2500">
                <a:solidFill>
                  <a:schemeClr val="tx1"/>
                </a:solidFill>
              </a:rPr>
              <a:t>CLEAR)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U : BUTTON_U </a:t>
            </a:r>
            <a:r>
              <a:rPr lang="en-US" altLang="ko-KR" sz="2500">
                <a:solidFill>
                  <a:schemeClr val="tx1"/>
                </a:solidFill>
              </a:rPr>
              <a:t>(</a:t>
            </a:r>
            <a:r>
              <a:rPr lang="ko-KR" altLang="en-US" sz="2500">
                <a:solidFill>
                  <a:schemeClr val="tx1"/>
                </a:solidFill>
              </a:rPr>
              <a:t>워치에서 </a:t>
            </a:r>
            <a:r>
              <a:rPr lang="en-US" altLang="ko-KR" sz="2500">
                <a:solidFill>
                  <a:schemeClr val="tx1"/>
                </a:solidFill>
              </a:rPr>
              <a:t>INCREASE)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D : BUTTON_D </a:t>
            </a:r>
            <a:r>
              <a:rPr lang="en-US" altLang="ko-KR" sz="2500">
                <a:solidFill>
                  <a:schemeClr val="tx1"/>
                </a:solidFill>
              </a:rPr>
              <a:t>(</a:t>
            </a:r>
            <a:r>
              <a:rPr lang="ko-KR" altLang="en-US" sz="2500">
                <a:solidFill>
                  <a:schemeClr val="tx1"/>
                </a:solidFill>
              </a:rPr>
              <a:t>워치에서 </a:t>
            </a:r>
            <a:r>
              <a:rPr lang="en-US" altLang="ko-KR" sz="2500">
                <a:solidFill>
                  <a:schemeClr val="tx1"/>
                </a:solidFill>
              </a:rPr>
              <a:t>DECREASE)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H : HOUR MODE (</a:t>
            </a:r>
            <a:r>
              <a:rPr lang="ko-KR" altLang="en-US">
                <a:solidFill>
                  <a:schemeClr val="tx1"/>
                </a:solidFill>
              </a:rPr>
              <a:t>스탑워치</a:t>
            </a:r>
            <a:r>
              <a:rPr lang="en-US" altLang="ko-KR">
                <a:solidFill>
                  <a:schemeClr val="tx1"/>
                </a:solidFill>
              </a:rPr>
              <a:t>&amp;</a:t>
            </a:r>
            <a:r>
              <a:rPr lang="ko-KR" altLang="en-US">
                <a:solidFill>
                  <a:schemeClr val="tx1"/>
                </a:solidFill>
              </a:rPr>
              <a:t>워치에서  </a:t>
            </a:r>
            <a:r>
              <a:rPr lang="en-US" altLang="ko-KR">
                <a:solidFill>
                  <a:schemeClr val="tx1"/>
                </a:solidFill>
              </a:rPr>
              <a:t>HOUR_MIN</a:t>
            </a:r>
            <a:r>
              <a:rPr lang="ko-KR" altLang="en-US">
                <a:solidFill>
                  <a:schemeClr val="tx1"/>
                </a:solidFill>
              </a:rPr>
              <a:t> 표시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Y : SEC MODE (</a:t>
            </a:r>
            <a:r>
              <a:rPr lang="ko-KR" altLang="en-US">
                <a:solidFill>
                  <a:schemeClr val="tx1"/>
                </a:solidFill>
              </a:rPr>
              <a:t>스탑워치</a:t>
            </a:r>
            <a:r>
              <a:rPr lang="en-US" altLang="ko-KR">
                <a:solidFill>
                  <a:schemeClr val="tx1"/>
                </a:solidFill>
              </a:rPr>
              <a:t>&amp;</a:t>
            </a:r>
            <a:r>
              <a:rPr lang="ko-KR" altLang="en-US">
                <a:solidFill>
                  <a:schemeClr val="tx1"/>
                </a:solidFill>
              </a:rPr>
              <a:t>워치에서 </a:t>
            </a:r>
            <a:r>
              <a:rPr lang="en-US" altLang="ko-KR">
                <a:solidFill>
                  <a:schemeClr val="tx1"/>
                </a:solidFill>
              </a:rPr>
              <a:t>SEC_MSEC </a:t>
            </a:r>
            <a:r>
              <a:rPr lang="ko-KR" altLang="en-US">
                <a:solidFill>
                  <a:schemeClr val="tx1"/>
                </a:solidFill>
              </a:rPr>
              <a:t> 표시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M : MODE CHANGE </a:t>
            </a:r>
            <a:r>
              <a:rPr lang="en-US" altLang="ko-KR" sz="2300">
                <a:solidFill>
                  <a:schemeClr val="tx1"/>
                </a:solidFill>
              </a:rPr>
              <a:t>(STOPWATCH &gt; WATCH &gt; DISTANCE &gt; HUMID TEMP)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ko-KR">
                <a:solidFill>
                  <a:schemeClr val="tx1"/>
                </a:solidFill>
              </a:rPr>
              <a:t>T : TRANSFER DATA 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pc_data (ASCII_command)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25900"/>
          <a:stretch>
            <a:fillRect/>
          </a:stretch>
        </p:blipFill>
        <p:spPr>
          <a:xfrm>
            <a:off x="115572" y="1152525"/>
            <a:ext cx="968740" cy="487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40" t="61630" r="57890" b="27260"/>
          <a:stretch>
            <a:fillRect/>
          </a:stretch>
        </p:blipFill>
        <p:spPr>
          <a:xfrm>
            <a:off x="1006473" y="2306108"/>
            <a:ext cx="9226554" cy="3219450"/>
          </a:xfrm>
          <a:prstGeom prst="rect">
            <a:avLst/>
          </a:prstGeom>
        </p:spPr>
      </p:pic>
      <p:sp>
        <p:nvSpPr>
          <p:cNvPr id="6" name="제목 1"/>
          <p:cNvSpPr/>
          <p:nvPr/>
        </p:nvSpPr>
        <p:spPr>
          <a:xfrm>
            <a:off x="761999" y="4270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 :</a:t>
            </a: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TRANSFER</a:t>
            </a: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/>
          <p:nvPr/>
        </p:nvSpPr>
        <p:spPr>
          <a:xfrm>
            <a:off x="761999" y="4270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 : MODE_SELECT</a:t>
            </a:r>
          </a:p>
          <a:p>
            <a:pPr marL="628320" lvl="0" indent="-6283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T :</a:t>
            </a:r>
            <a:r>
              <a:rPr kumimoji="0" lang="ko-KR" altLang="en-US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TRANSFER_DATA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23" y="1570038"/>
            <a:ext cx="8954750" cy="5039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 smtClean="0"/>
              <a:t>SR04 FSM </a:t>
            </a:r>
            <a:r>
              <a:rPr lang="en-US" altLang="ko-KR" b="1" dirty="0"/>
              <a:t>Chart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8843" y="232740"/>
            <a:ext cx="9206709" cy="6874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고찰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053042"/>
            <a:ext cx="10515600" cy="5219171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>
              <a:lnSpc>
                <a:spcPct val="110000"/>
              </a:lnSpc>
              <a:buNone/>
              <a:defRPr/>
            </a:pPr>
            <a:r>
              <a:rPr lang="ko-KR" altLang="en-US" sz="3000" dirty="0">
                <a:solidFill>
                  <a:schemeClr val="tx1"/>
                </a:solidFill>
              </a:rPr>
              <a:t>박찬호 </a:t>
            </a:r>
            <a:r>
              <a:rPr lang="en-US" altLang="ko-KR" sz="3000" dirty="0">
                <a:solidFill>
                  <a:schemeClr val="tx1"/>
                </a:solidFill>
              </a:rPr>
              <a:t>: Setup time violation</a:t>
            </a:r>
            <a:r>
              <a:rPr lang="ko-KR" altLang="en-US" sz="3000" dirty="0">
                <a:solidFill>
                  <a:schemeClr val="tx1"/>
                </a:solidFill>
              </a:rPr>
              <a:t>을 발생했을 때 </a:t>
            </a:r>
            <a:r>
              <a:rPr lang="en-US" altLang="ko-KR" sz="3000" dirty="0">
                <a:solidFill>
                  <a:schemeClr val="tx1"/>
                </a:solidFill>
              </a:rPr>
              <a:t>Timing report</a:t>
            </a:r>
            <a:r>
              <a:rPr lang="ko-KR" altLang="en-US" sz="3000" dirty="0">
                <a:solidFill>
                  <a:schemeClr val="tx1"/>
                </a:solidFill>
              </a:rPr>
              <a:t>에서 어느 부분에서 </a:t>
            </a:r>
            <a:r>
              <a:rPr lang="en-US" altLang="ko-KR" sz="3000" dirty="0">
                <a:solidFill>
                  <a:schemeClr val="tx1"/>
                </a:solidFill>
              </a:rPr>
              <a:t>violation</a:t>
            </a:r>
            <a:r>
              <a:rPr lang="ko-KR" altLang="en-US" sz="3000" dirty="0">
                <a:solidFill>
                  <a:schemeClr val="tx1"/>
                </a:solidFill>
              </a:rPr>
              <a:t>이 났는지 확인하고 발생 원인을 찾고 상황에 맞게 해결하는 과정에서 많은 것을 배울 수 있었습니다</a:t>
            </a:r>
            <a:r>
              <a:rPr lang="en-US" altLang="ko-KR" sz="3000" dirty="0">
                <a:solidFill>
                  <a:schemeClr val="tx1"/>
                </a:solidFill>
              </a:rPr>
              <a:t>.</a:t>
            </a:r>
          </a:p>
          <a:p>
            <a:pPr marL="0" lvl="0" indent="0">
              <a:lnSpc>
                <a:spcPct val="110000"/>
              </a:lnSpc>
              <a:buNone/>
              <a:defRPr/>
            </a:pPr>
            <a:endParaRPr lang="ko-KR" altLang="en-US" sz="3000" dirty="0">
              <a:solidFill>
                <a:schemeClr val="tx1"/>
              </a:solidFill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r>
              <a:rPr lang="ko-KR" altLang="en-US" sz="3000" dirty="0" err="1">
                <a:solidFill>
                  <a:schemeClr val="tx1"/>
                </a:solidFill>
              </a:rPr>
              <a:t>석경현</a:t>
            </a:r>
            <a:r>
              <a:rPr lang="ko-KR" altLang="en-US" sz="3000" dirty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:</a:t>
            </a:r>
            <a:r>
              <a:rPr lang="ko-KR" altLang="en-US" sz="3000" dirty="0">
                <a:solidFill>
                  <a:schemeClr val="tx1"/>
                </a:solidFill>
              </a:rPr>
              <a:t> 모듈 설계 시 </a:t>
            </a:r>
            <a:r>
              <a:rPr lang="en-US" altLang="ko-KR" sz="3000" dirty="0">
                <a:solidFill>
                  <a:schemeClr val="tx1"/>
                </a:solidFill>
              </a:rPr>
              <a:t>timing </a:t>
            </a:r>
            <a:r>
              <a:rPr lang="ko-KR" altLang="en-US" sz="3000" dirty="0">
                <a:solidFill>
                  <a:schemeClr val="tx1"/>
                </a:solidFill>
              </a:rPr>
              <a:t>문제에 대해 항상 유의해야 하고 최대한 많은 </a:t>
            </a:r>
            <a:r>
              <a:rPr lang="en-US" altLang="ko-KR" sz="3000" dirty="0">
                <a:solidFill>
                  <a:schemeClr val="tx1"/>
                </a:solidFill>
              </a:rPr>
              <a:t>case</a:t>
            </a:r>
            <a:r>
              <a:rPr lang="ko-KR" altLang="en-US" sz="3000" dirty="0">
                <a:solidFill>
                  <a:schemeClr val="tx1"/>
                </a:solidFill>
              </a:rPr>
              <a:t>에 대응하여 반복적인 </a:t>
            </a:r>
            <a:r>
              <a:rPr lang="en-US" altLang="ko-KR" sz="3000" dirty="0">
                <a:solidFill>
                  <a:schemeClr val="tx1"/>
                </a:solidFill>
              </a:rPr>
              <a:t>simulation</a:t>
            </a:r>
            <a:r>
              <a:rPr lang="ko-KR" altLang="en-US" sz="3000" dirty="0">
                <a:solidFill>
                  <a:schemeClr val="tx1"/>
                </a:solidFill>
              </a:rPr>
              <a:t>을 통해 </a:t>
            </a:r>
            <a:r>
              <a:rPr lang="en-US" altLang="ko-KR" sz="3000" dirty="0">
                <a:solidFill>
                  <a:schemeClr val="tx1"/>
                </a:solidFill>
              </a:rPr>
              <a:t>glitch</a:t>
            </a:r>
            <a:r>
              <a:rPr lang="ko-KR" altLang="en-US" sz="3000" dirty="0">
                <a:solidFill>
                  <a:schemeClr val="tx1"/>
                </a:solidFill>
              </a:rPr>
              <a:t>가 발생하지 않는 시스템을 구현해보는 과정에서 많은 것을 배웠습니다</a:t>
            </a:r>
            <a:r>
              <a:rPr lang="en-US" altLang="ko-KR" sz="3000" dirty="0">
                <a:solidFill>
                  <a:schemeClr val="tx1"/>
                </a:solidFill>
              </a:rPr>
              <a:t>.</a:t>
            </a:r>
            <a:r>
              <a:rPr lang="ko-KR" altLang="en-US" sz="3000" dirty="0">
                <a:solidFill>
                  <a:schemeClr val="tx1"/>
                </a:solidFill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고찰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053042"/>
            <a:ext cx="10515600" cy="5219171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>
              <a:lnSpc>
                <a:spcPct val="110000"/>
              </a:lnSpc>
              <a:buNone/>
              <a:defRPr/>
            </a:pPr>
            <a:r>
              <a:rPr lang="ko-KR" altLang="en-US" sz="3000" dirty="0">
                <a:solidFill>
                  <a:schemeClr val="tx1"/>
                </a:solidFill>
              </a:rPr>
              <a:t>박주원</a:t>
            </a:r>
            <a:r>
              <a:rPr lang="en-US" altLang="ko-KR" sz="3000" dirty="0">
                <a:solidFill>
                  <a:schemeClr val="tx1"/>
                </a:solidFill>
              </a:rPr>
              <a:t> : </a:t>
            </a:r>
            <a:r>
              <a:rPr lang="ko-KR" altLang="en-US" sz="3000" dirty="0">
                <a:solidFill>
                  <a:schemeClr val="tx1"/>
                </a:solidFill>
              </a:rPr>
              <a:t>완성된 각자의 모듈들을 </a:t>
            </a:r>
            <a:r>
              <a:rPr lang="ko-KR" altLang="en-US" sz="3000" dirty="0" err="1">
                <a:solidFill>
                  <a:schemeClr val="tx1"/>
                </a:solidFill>
              </a:rPr>
              <a:t>합치는과정에서</a:t>
            </a:r>
            <a:r>
              <a:rPr lang="ko-KR" altLang="en-US" sz="3000" dirty="0">
                <a:solidFill>
                  <a:schemeClr val="tx1"/>
                </a:solidFill>
              </a:rPr>
              <a:t> 설계 규모가 </a:t>
            </a:r>
            <a:r>
              <a:rPr lang="ko-KR" altLang="en-US" sz="3000" dirty="0" err="1">
                <a:solidFill>
                  <a:schemeClr val="tx1"/>
                </a:solidFill>
              </a:rPr>
              <a:t>커지다보니</a:t>
            </a:r>
            <a:r>
              <a:rPr lang="ko-KR" altLang="en-US" sz="3000" dirty="0">
                <a:solidFill>
                  <a:schemeClr val="tx1"/>
                </a:solidFill>
              </a:rPr>
              <a:t> 반드시 </a:t>
            </a:r>
            <a:r>
              <a:rPr lang="en-US" altLang="ko-KR" sz="3000" dirty="0">
                <a:solidFill>
                  <a:schemeClr val="tx1"/>
                </a:solidFill>
              </a:rPr>
              <a:t>FSM,</a:t>
            </a:r>
            <a:r>
              <a:rPr lang="ko-KR" altLang="en-US" sz="3000" dirty="0">
                <a:solidFill>
                  <a:schemeClr val="tx1"/>
                </a:solidFill>
              </a:rPr>
              <a:t> </a:t>
            </a:r>
            <a:r>
              <a:rPr lang="en-US" altLang="ko-KR" sz="3000" dirty="0">
                <a:solidFill>
                  <a:schemeClr val="tx1"/>
                </a:solidFill>
              </a:rPr>
              <a:t>ASM</a:t>
            </a:r>
            <a:r>
              <a:rPr lang="ko-KR" altLang="en-US" sz="3000" dirty="0">
                <a:solidFill>
                  <a:schemeClr val="tx1"/>
                </a:solidFill>
              </a:rPr>
              <a:t> 그리고 </a:t>
            </a:r>
            <a:r>
              <a:rPr lang="ko-KR" altLang="en-US" sz="3000" dirty="0" err="1">
                <a:solidFill>
                  <a:schemeClr val="tx1"/>
                </a:solidFill>
              </a:rPr>
              <a:t>블록도를</a:t>
            </a:r>
            <a:r>
              <a:rPr lang="ko-KR" altLang="en-US" sz="3000" dirty="0">
                <a:solidFill>
                  <a:schemeClr val="tx1"/>
                </a:solidFill>
              </a:rPr>
              <a:t> 그려가며 꼼꼼하게 준비하는 게 시간을 아끼는 길이라고 느꼈습니다</a:t>
            </a:r>
            <a:r>
              <a:rPr lang="en-US" altLang="ko-KR" sz="3000" dirty="0">
                <a:solidFill>
                  <a:schemeClr val="tx1"/>
                </a:solidFill>
              </a:rPr>
              <a:t>.</a:t>
            </a:r>
          </a:p>
          <a:p>
            <a:pPr marL="0" lvl="0" indent="0">
              <a:lnSpc>
                <a:spcPct val="110000"/>
              </a:lnSpc>
              <a:buNone/>
              <a:defRPr/>
            </a:pPr>
            <a:endParaRPr lang="en-US" altLang="ko-KR" sz="3000" dirty="0">
              <a:solidFill>
                <a:schemeClr val="tx1"/>
              </a:solidFill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endParaRPr lang="en-US" altLang="ko-KR" sz="30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ko-KR" altLang="en-US" sz="3000" dirty="0" err="1">
                <a:solidFill>
                  <a:schemeClr val="tx1"/>
                </a:solidFill>
              </a:rPr>
              <a:t>신상혁</a:t>
            </a:r>
            <a:r>
              <a:rPr lang="en-US" altLang="ko-KR" sz="3000" dirty="0">
                <a:solidFill>
                  <a:schemeClr val="tx1"/>
                </a:solidFill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</a:rPr>
              <a:t>: </a:t>
            </a:r>
            <a:r>
              <a:rPr lang="ko-KR" altLang="en-US" sz="3000" dirty="0"/>
              <a:t> 테스트벤치의 중요성을 더욱 느꼈습니다</a:t>
            </a:r>
            <a:r>
              <a:rPr lang="en-US" altLang="ko-KR" sz="3000" dirty="0"/>
              <a:t>.</a:t>
            </a:r>
            <a:r>
              <a:rPr lang="ko-KR" altLang="en-US" sz="3000" dirty="0"/>
              <a:t> </a:t>
            </a:r>
            <a:r>
              <a:rPr lang="ko-KR" altLang="en-US" sz="3000" dirty="0" err="1"/>
              <a:t>모듈별로</a:t>
            </a:r>
            <a:r>
              <a:rPr lang="ko-KR" altLang="en-US" sz="3000" dirty="0"/>
              <a:t> 신호의 입출력과 </a:t>
            </a:r>
            <a:r>
              <a:rPr lang="ko-KR" altLang="en-US" sz="3000" dirty="0" err="1"/>
              <a:t>클락타이밍을</a:t>
            </a:r>
            <a:r>
              <a:rPr lang="ko-KR" altLang="en-US" sz="3000" dirty="0"/>
              <a:t> 고려해야 원치 않는 펄스를 방지할 수 있다는 것을 배웠습니다</a:t>
            </a:r>
            <a:r>
              <a:rPr lang="en-US" altLang="ko-KR" sz="3000" dirty="0"/>
              <a:t>.</a:t>
            </a:r>
            <a:r>
              <a:rPr lang="ko-KR" altLang="en-US" sz="3000" dirty="0"/>
              <a:t> </a:t>
            </a:r>
            <a:r>
              <a:rPr lang="ko-KR" altLang="en-US" sz="3000" dirty="0" smtClean="0"/>
              <a:t> </a:t>
            </a:r>
            <a:endParaRPr lang="ko-KR" altLang="en-US" sz="3000" dirty="0"/>
          </a:p>
          <a:p>
            <a:pPr marL="0" lvl="0" indent="0">
              <a:lnSpc>
                <a:spcPct val="110000"/>
              </a:lnSpc>
              <a:buNone/>
              <a:defRPr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2697" y="2407276"/>
            <a:ext cx="7061200" cy="867304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3</a:t>
            </a:r>
            <a:r>
              <a:rPr lang="ko-KR" altLang="en-US" b="1"/>
              <a:t>조 </a:t>
            </a:r>
            <a:r>
              <a:rPr lang="en-US" altLang="ko-KR" b="1"/>
              <a:t>TEAM_PROJECT</a:t>
            </a:r>
          </a:p>
        </p:txBody>
      </p:sp>
      <p:sp>
        <p:nvSpPr>
          <p:cNvPr id="4" name="제목 1"/>
          <p:cNvSpPr txBox="1"/>
          <p:nvPr/>
        </p:nvSpPr>
        <p:spPr>
          <a:xfrm>
            <a:off x="2262697" y="3502651"/>
            <a:ext cx="7061200" cy="86730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4800" b="1"/>
              <a:t>-End-</a:t>
            </a:r>
            <a:endParaRPr lang="ko-KR" altLang="en-US" sz="4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2167</Words>
  <Application>Microsoft Office PowerPoint</Application>
  <PresentationFormat>와이드스크린</PresentationFormat>
  <Paragraphs>564</Paragraphs>
  <Slides>92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8" baseType="lpstr">
      <vt:lpstr>Pretendard SemiBold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SR04 Ultrasonic Sensor</vt:lpstr>
      <vt:lpstr>PowerPoint 프레젠테이션</vt:lpstr>
      <vt:lpstr>SR04 specification</vt:lpstr>
      <vt:lpstr>SR04 specification</vt:lpstr>
      <vt:lpstr>SR04 Timing Diagram</vt:lpstr>
      <vt:lpstr>SR04 Block Diagram</vt:lpstr>
      <vt:lpstr>SR04 FSM Chart</vt:lpstr>
      <vt:lpstr>SR04 ASM Chart</vt:lpstr>
      <vt:lpstr>Noise filtering</vt:lpstr>
      <vt:lpstr>Simulation</vt:lpstr>
      <vt:lpstr>Simulation</vt:lpstr>
      <vt:lpstr>Simulation &amp; 구현 영상</vt:lpstr>
      <vt:lpstr>Troubleshooting_1</vt:lpstr>
      <vt:lpstr>Troubleshooting_1</vt:lpstr>
      <vt:lpstr>Troubleshooting_1</vt:lpstr>
      <vt:lpstr>Trade off</vt:lpstr>
      <vt:lpstr>DHT11 Sensor Design</vt:lpstr>
      <vt:lpstr>INDEX</vt:lpstr>
      <vt:lpstr>Overview</vt:lpstr>
      <vt:lpstr>Module Specification</vt:lpstr>
      <vt:lpstr>Block Diagram</vt:lpstr>
      <vt:lpstr>Function</vt:lpstr>
      <vt:lpstr>Function</vt:lpstr>
      <vt:lpstr>Function</vt:lpstr>
      <vt:lpstr>FSM Chart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Trouble Shooting</vt:lpstr>
      <vt:lpstr>PowerPoint 프레젠테이션</vt:lpstr>
      <vt:lpstr>Trouble Shooting</vt:lpstr>
      <vt:lpstr>PowerPoint 프레젠테이션</vt:lpstr>
      <vt:lpstr>Video</vt:lpstr>
      <vt:lpstr>UART_FIFO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FINAL_TOP MODULE</vt:lpstr>
      <vt:lpstr>PowerPoint 프레젠테이션</vt:lpstr>
      <vt:lpstr>PowerPoint 프레젠테이션</vt:lpstr>
      <vt:lpstr>PowerPoint 프레젠테이션</vt:lpstr>
      <vt:lpstr>PowerPoint 프레젠테이션</vt:lpstr>
      <vt:lpstr>LED</vt:lpstr>
      <vt:lpstr>MODE_LED</vt:lpstr>
      <vt:lpstr>STATE_LED</vt:lpstr>
      <vt:lpstr>VALID_LED</vt:lpstr>
      <vt:lpstr>BUTTON</vt:lpstr>
      <vt:lpstr>BUTTON</vt:lpstr>
      <vt:lpstr>SWITCH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pc_data (ASCII_command)</vt:lpstr>
      <vt:lpstr>PowerPoint 프레젠테이션</vt:lpstr>
      <vt:lpstr>PowerPoint 프레젠테이션</vt:lpstr>
      <vt:lpstr>고찰</vt:lpstr>
      <vt:lpstr>고찰</vt:lpstr>
      <vt:lpstr>3조 TEAM_PROJECT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 - SR04 Sensor</dc:title>
  <dc:creator>찬호 박</dc:creator>
  <cp:lastModifiedBy>Park Juwon</cp:lastModifiedBy>
  <cp:revision>298</cp:revision>
  <dcterms:created xsi:type="dcterms:W3CDTF">2025-07-27T11:01:13Z</dcterms:created>
  <dcterms:modified xsi:type="dcterms:W3CDTF">2025-11-23T01:13:08Z</dcterms:modified>
  <cp:version/>
</cp:coreProperties>
</file>